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64" r:id="rId5"/>
    <p:sldId id="265" r:id="rId6"/>
    <p:sldId id="391" r:id="rId7"/>
    <p:sldId id="388" r:id="rId8"/>
    <p:sldId id="389" r:id="rId9"/>
    <p:sldId id="390" r:id="rId10"/>
    <p:sldId id="376" r:id="rId11"/>
    <p:sldId id="382" r:id="rId12"/>
    <p:sldId id="383" r:id="rId13"/>
    <p:sldId id="380" r:id="rId14"/>
    <p:sldId id="384" r:id="rId15"/>
    <p:sldId id="387" r:id="rId16"/>
    <p:sldId id="379" r:id="rId17"/>
    <p:sldId id="381" r:id="rId18"/>
    <p:sldId id="385" r:id="rId19"/>
    <p:sldId id="374" r:id="rId20"/>
    <p:sldId id="257" r:id="rId21"/>
    <p:sldId id="258" r:id="rId22"/>
    <p:sldId id="25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DDDAC7"/>
    <a:srgbClr val="F7F5E8"/>
    <a:srgbClr val="660000"/>
    <a:srgbClr val="EFE8D8"/>
    <a:srgbClr val="EEE5C7"/>
    <a:srgbClr val="C1B49A"/>
    <a:srgbClr val="E8E4D8"/>
    <a:srgbClr val="6E6A5B"/>
    <a:srgbClr val="C8C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CBC982-F349-431F-A027-C29F48E07098}" v="8" dt="2022-04-06T03:15:26.5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450" autoAdjust="0"/>
  </p:normalViewPr>
  <p:slideViewPr>
    <p:cSldViewPr snapToGrid="0" snapToObjects="1">
      <p:cViewPr varScale="1">
        <p:scale>
          <a:sx n="63" d="100"/>
          <a:sy n="63" d="100"/>
        </p:scale>
        <p:origin x="1212" y="5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en Roman" userId="68769fb2-187f-4b44-98fb-71fcd0e678c8" providerId="ADAL" clId="{92CBC982-F349-431F-A027-C29F48E07098}"/>
    <pc:docChg chg="undo custSel addSld delSld modSld">
      <pc:chgData name="Allen Roman" userId="68769fb2-187f-4b44-98fb-71fcd0e678c8" providerId="ADAL" clId="{92CBC982-F349-431F-A027-C29F48E07098}" dt="2022-04-06T03:18:50.184" v="30" actId="1076"/>
      <pc:docMkLst>
        <pc:docMk/>
      </pc:docMkLst>
      <pc:sldChg chg="addSp delSp modSp add mod">
        <pc:chgData name="Allen Roman" userId="68769fb2-187f-4b44-98fb-71fcd0e678c8" providerId="ADAL" clId="{92CBC982-F349-431F-A027-C29F48E07098}" dt="2022-04-06T03:16:38.813" v="27" actId="1076"/>
        <pc:sldMkLst>
          <pc:docMk/>
          <pc:sldMk cId="2016520382" sldId="257"/>
        </pc:sldMkLst>
        <pc:picChg chg="add del mod">
          <ac:chgData name="Allen Roman" userId="68769fb2-187f-4b44-98fb-71fcd0e678c8" providerId="ADAL" clId="{92CBC982-F349-431F-A027-C29F48E07098}" dt="2022-04-06T03:15:00.937" v="10"/>
          <ac:picMkLst>
            <pc:docMk/>
            <pc:sldMk cId="2016520382" sldId="257"/>
            <ac:picMk id="4" creationId="{B3827918-F2E5-4346-8DA4-F5BC702EE33A}"/>
          </ac:picMkLst>
        </pc:picChg>
        <pc:picChg chg="add mod">
          <ac:chgData name="Allen Roman" userId="68769fb2-187f-4b44-98fb-71fcd0e678c8" providerId="ADAL" clId="{92CBC982-F349-431F-A027-C29F48E07098}" dt="2022-04-06T03:15:06.345" v="11"/>
          <ac:picMkLst>
            <pc:docMk/>
            <pc:sldMk cId="2016520382" sldId="257"/>
            <ac:picMk id="6" creationId="{4FBAD604-CB0E-4EC0-AA9F-11B9D48B4222}"/>
          </ac:picMkLst>
        </pc:picChg>
        <pc:picChg chg="add mod">
          <ac:chgData name="Allen Roman" userId="68769fb2-187f-4b44-98fb-71fcd0e678c8" providerId="ADAL" clId="{92CBC982-F349-431F-A027-C29F48E07098}" dt="2022-04-06T03:16:38.813" v="27" actId="1076"/>
          <ac:picMkLst>
            <pc:docMk/>
            <pc:sldMk cId="2016520382" sldId="257"/>
            <ac:picMk id="7" creationId="{E046D1CF-BD80-421A-A3C6-F5B24557FAB2}"/>
          </ac:picMkLst>
        </pc:picChg>
      </pc:sldChg>
      <pc:sldChg chg="addSp modSp add mod">
        <pc:chgData name="Allen Roman" userId="68769fb2-187f-4b44-98fb-71fcd0e678c8" providerId="ADAL" clId="{92CBC982-F349-431F-A027-C29F48E07098}" dt="2022-04-06T03:18:50.184" v="30" actId="1076"/>
        <pc:sldMkLst>
          <pc:docMk/>
          <pc:sldMk cId="3947784588" sldId="258"/>
        </pc:sldMkLst>
        <pc:picChg chg="add mod">
          <ac:chgData name="Allen Roman" userId="68769fb2-187f-4b44-98fb-71fcd0e678c8" providerId="ADAL" clId="{92CBC982-F349-431F-A027-C29F48E07098}" dt="2022-04-06T03:18:50.184" v="30" actId="1076"/>
          <ac:picMkLst>
            <pc:docMk/>
            <pc:sldMk cId="3947784588" sldId="258"/>
            <ac:picMk id="4" creationId="{213B246E-82A7-4E0F-B869-C8CA5035442F}"/>
          </ac:picMkLst>
        </pc:picChg>
      </pc:sldChg>
      <pc:sldChg chg="addSp modSp add mod">
        <pc:chgData name="Allen Roman" userId="68769fb2-187f-4b44-98fb-71fcd0e678c8" providerId="ADAL" clId="{92CBC982-F349-431F-A027-C29F48E07098}" dt="2022-04-06T03:16:56.787" v="28" actId="14100"/>
        <pc:sldMkLst>
          <pc:docMk/>
          <pc:sldMk cId="1635566818" sldId="259"/>
        </pc:sldMkLst>
        <pc:picChg chg="add mod">
          <ac:chgData name="Allen Roman" userId="68769fb2-187f-4b44-98fb-71fcd0e678c8" providerId="ADAL" clId="{92CBC982-F349-431F-A027-C29F48E07098}" dt="2022-04-06T03:16:56.787" v="28" actId="14100"/>
          <ac:picMkLst>
            <pc:docMk/>
            <pc:sldMk cId="1635566818" sldId="259"/>
            <ac:picMk id="4" creationId="{29BD39BB-902A-48B0-972F-131AB12B3B1B}"/>
          </ac:picMkLst>
        </pc:picChg>
      </pc:sldChg>
      <pc:sldChg chg="addSp delSp modSp new del mod">
        <pc:chgData name="Allen Roman" userId="68769fb2-187f-4b44-98fb-71fcd0e678c8" providerId="ADAL" clId="{92CBC982-F349-431F-A027-C29F48E07098}" dt="2022-04-06T03:17:52.837" v="29" actId="47"/>
        <pc:sldMkLst>
          <pc:docMk/>
          <pc:sldMk cId="1356148046" sldId="392"/>
        </pc:sldMkLst>
        <pc:spChg chg="del">
          <ac:chgData name="Allen Roman" userId="68769fb2-187f-4b44-98fb-71fcd0e678c8" providerId="ADAL" clId="{92CBC982-F349-431F-A027-C29F48E07098}" dt="2022-04-06T03:14:43.927" v="3"/>
          <ac:spMkLst>
            <pc:docMk/>
            <pc:sldMk cId="1356148046" sldId="392"/>
            <ac:spMk id="2" creationId="{43341687-E182-4774-86DA-7EEB1D2EBCF5}"/>
          </ac:spMkLst>
        </pc:spChg>
        <pc:spChg chg="mod">
          <ac:chgData name="Allen Roman" userId="68769fb2-187f-4b44-98fb-71fcd0e678c8" providerId="ADAL" clId="{92CBC982-F349-431F-A027-C29F48E07098}" dt="2022-04-06T03:14:43.970" v="4" actId="27636"/>
          <ac:spMkLst>
            <pc:docMk/>
            <pc:sldMk cId="1356148046" sldId="392"/>
            <ac:spMk id="4" creationId="{2777AA29-6551-4EB5-8DA2-5862E810272D}"/>
          </ac:spMkLst>
        </pc:spChg>
        <pc:spChg chg="add mod">
          <ac:chgData name="Allen Roman" userId="68769fb2-187f-4b44-98fb-71fcd0e678c8" providerId="ADAL" clId="{92CBC982-F349-431F-A027-C29F48E07098}" dt="2022-04-06T03:14:47.423" v="7" actId="478"/>
          <ac:spMkLst>
            <pc:docMk/>
            <pc:sldMk cId="1356148046" sldId="392"/>
            <ac:spMk id="8" creationId="{5CF3F3B3-5402-472E-A958-322700864F90}"/>
          </ac:spMkLst>
        </pc:spChg>
        <pc:picChg chg="add del mod">
          <ac:chgData name="Allen Roman" userId="68769fb2-187f-4b44-98fb-71fcd0e678c8" providerId="ADAL" clId="{92CBC982-F349-431F-A027-C29F48E07098}" dt="2022-04-06T03:14:47.423" v="7" actId="478"/>
          <ac:picMkLst>
            <pc:docMk/>
            <pc:sldMk cId="1356148046" sldId="392"/>
            <ac:picMk id="6" creationId="{3B3E6B61-6A3C-4EAD-BA59-984CC481F3BA}"/>
          </ac:picMkLst>
        </pc:picChg>
      </pc:sldChg>
      <pc:sldChg chg="new del">
        <pc:chgData name="Allen Roman" userId="68769fb2-187f-4b44-98fb-71fcd0e678c8" providerId="ADAL" clId="{92CBC982-F349-431F-A027-C29F48E07098}" dt="2022-04-06T03:14:07.095" v="1" actId="680"/>
        <pc:sldMkLst>
          <pc:docMk/>
          <pc:sldMk cId="2339067738" sldId="3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7D7A9-0296-424D-8FBD-38A5210C59F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721E7-4DBE-BC44-988D-4128EE48D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13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1:51.33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154 1,'9'0,"-1"2,1-1,-1 1,0 0,0 1,0 0,13 6,37 12,84 14,-98-22,1-2,1-2,50 4,-38-8,109 26,-104-17,75 7,240-17,-200-7,-119 2,0-3,0-3,0-2,-1-3,57-20,-92 26,15-7,0 2,1 1,0 3,1 1,41-1,-62 5,1-1,-1-1,1 0,-1-2,-1 0,1-1,-1-1,30-18,-47 25,-1 1,1 0,-1 0,1 0,0 0,-1-1,1 1,0 0,-1 0,1 0,0 1,-1-1,1 0,0 0,-1 0,1 0,-1 1,1-1,0 0,-1 0,1 1,-1-1,1 0,-1 1,1-1,-1 1,1-1,-1 1,0-1,1 1,-1-1,1 1,-1-1,0 1,0-1,1 1,-1 0,0-1,0 1,0 0,0-1,1 1,-1-1,0 1,0 0,0-1,-1 1,1 1,2 38,-2-35,-4 46,-1 0,-13 53,8-56,2 0,-2 78,9-14,-1-49,11 119,-5-163,0-1,11 26,-10-31,-1 1,0 0,0 0,-1 1,1 19,-7 159,5 76,-2-261,1-5,0 0,-1 0,0 0,0 1,0-1,0 0,-1 0,1 0,-2 6,0-8,1 1,0-1,0 0,0 0,0 0,-1 0,1 0,-1 0,1 0,-1-1,1 1,-1 0,1-1,-1 1,1-1,-1 0,0 1,1-1,-1 0,0 0,1 0,-3 0,-228-2,79-2,2 2,-156 5,123 22,45-2,93-14,0-1,-68 1,83-7,-49 8,48-5,-46 2,50-7,0 1,0 1,-45 9,31-4,0-2,1-2,-1-1,-53-6,-4 1,85 4,-1-1,1-1,-1 0,1-1,-1-1,1 0,0-1,-20-8,0-1,0 1,-64-12,95 23,0 1,0-1,0 0,0-1,0 1,0 0,0-1,0 0,1 1,-1-1,1 0,-1-1,1 1,0 0,0-1,0 1,0-1,0 1,0-1,1 0,-1 0,1 0,0 0,0 0,0 0,0 0,0-7,-1-7,1-1,1 1,1-1,3-20,0-10,-3 8,-2 9,3 0,0 0,10-43,-6 37,-2 1,-1-1,-1 0,-5-45,1 0,1 64,-1 0,-8-34,6 33,0 0,-1-28,4 3,3-232,-2 274,1 0,-1 0,1-1,-1 1,1 0,0 0,0 0,0 0,0 0,0 0,0 1,0-1,1 0,-1 1,1-1,-1 0,1 1,-1 0,1-1,3-1,0 1,0 0,0 0,0 0,0 0,1 1,-1 0,0 0,7 0,7 0,0 1,-1 1,37 6,33 15,-62-15,0 0,1-2,0-1,35 1,684-6,-713 3,1 1,0 2,33 9,-34-6,1-1,0-2,34 0,103 8,5-1,-157-12,1 0,-1 1,0 1,1 1,-1 0,0 2,33 12,-43-14,1 0,-1-1,1 0,-1-1,11 1,-11-1,1 0,-1 0,1 1,12 4,-20-5,0 0,0 0,0 0,0 1,0-1,0 0,0 1,-1-1,1 1,-1 0,1-1,-1 1,0 0,1 0,-1 0,0 0,0 0,0 0,-1 0,1 0,0 1,-1-1,1 0,-1 0,0 1,0-1,0 5,-1 5,-1 1,0-1,-1 1,-4 12,-3 14,5 18,5 110,2-72,-2-86,1 1,1-1,0 0,0 0,5 11,6 35,-14-54,1 0,0 1,0-1,-1 0,1 0,-1 1,1-1,-1 0,0 0,1 0,-1 0,0 0,0 0,0 0,0 0,0 0,0 0,0 0,0 0,0-1,0 1,0 0,0-1,-1 1,1-1,0 0,0 1,-1-1,1 0,0 0,0 1,-3-1,-48 3,45-3,-12 0,0 0,0-1,0-1,1-1,-1 0,1-1,0-1,-23-10,24 9,0 1,1 1,-1 1,-1 0,1 2,0 0,0 0,-21 3,20-1,0 0,-1-1,1-2,0 1,0-2,0-1,-21-6,16 2,0 1,-1 1,0 1,0 2,-30-2,-127 6,71 2,-709-3,789 2,-1 2,1 1,0 1,1 1,0 2,-37 16,42-13,18-8,-1 0,1-1,-1 0,0-1,0 1,-8 1,13-4,1 0,-1 0,0 0,1 0,-1-1,1 1,-1 0,1-1,-1 1,1 0,-1-1,1 0,0 1,-1-1,1 0,0 0,-1 0,1 0,0 0,0 0,0 0,0 0,0 0,0-1,0 1,0 0,1-1,-1 1,0-1,1 1,-1 0,1-1,0 1,-1-3,-2-8,0 0,1 0,1 0,0 0,1 0,0 0,0 0,1 0,1 0,0 0,7-21,5-4,1 2,26-47,-12 26,-15 22,-12 28,1 0,-1 0,1 1,-1-1,2 1,-1 0,5-6,-6 9,0 0,1 0,-1 0,1 1,-1-1,1 1,0 0,0 0,0 0,0 0,-1 0,1 0,0 1,0-1,0 1,0 0,0 0,1 0,2 1,50 5,58 15,-38-6,-23-10,-1-1,96-6,-39-1,843 3,-910 3,0 1,75 19,-68-12,-44-10,-1-1,0 1,0 1,0-1,0 0,0 1,0 0,-1 0,1 0,-1 0,1 1,-1-1,0 1,1 0,-1 0,-1 0,1 0,0 0,-1 1,0 0,3 5,-2-1,-1 0,-1 0,1 0,-1 0,0 1,-1-1,0 0,-1 0,1 1,-3 8,2-13,0 0,0 0,0 0,-1 0,1 0,-1 0,0-1,0 1,0-1,-1 0,1 1,-1-1,0 0,0 0,0-1,0 1,0-1,-1 1,1-1,-1 0,1 0,-1-1,0 1,0-1,0 1,0-1,0-1,-6 2,-13 1,-1-2,1 0,-46-4,27 1,-5 3,0 2,-1 3,2 1,-1 3,-55 19,-113 18,161-33,34-9,0 0,0 2,-30 13,0 6,-2-2,-54 16,73-27,-60 31,61-27,-55 20,-36 1,79-22,31-12,1 0,-1 0,1 2,0-1,-20 15,32-20,-1 0,1 0,0 1,0-1,-1 0,1 0,0 0,0 1,-1-1,1 0,0 0,0 1,0-1,0 0,0 1,-1-1,1 0,0 1,0-1,0 0,0 1,0-1,0 0,0 0,0 1,0-1,0 0,0 1,0-1,0 0,0 1,0-1,1 0,-1 1,0-1,0 0,0 0,0 1,1-1,-1 0,0 0,0 1,1-1,-1 0,0 0,0 1,1-1,-1 0,0 0,0 0,1 0,-1 0,0 0,1 1,-1-1,0 0,1 0,-1 0,0 0,1 0,-1 0,0 0,1 0,-1 0,0 0,0 0,1-1,-1 1,1 0,28 2,-27-2,19 1,347-5,-333 1,0-2,-1-1,0-2,0-1,-1-2,0-1,-1-1,0-2,33-22,-27 17,1 2,1 1,73-20,-61 22,86-40,-55 22,-63 27,0-2,-1 0,1-1,23-16,-41 24,0-1,0 0,0 0,0 0,0 0,-1 0,1 0,-1 0,1 0,-1-1,0 1,1 0,-1-1,-1 1,1-1,0 0,-1 1,1-1,-1 1,0-6,0-2,-1 1,-1-1,0 0,-4-12,-2-13,5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5:29.130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11,'0'-4,"0"-2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5:30.189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1,'624'18,"-563"-14,217 22,-268-24,-1 0,0 1,0 1,0-1,10 7,-11-6,0 0,0 0,0-1,0 0,1-1,14 3,240-2,-184-5,-118 1,25 0,0 0,-1 1,1 0,0 1,0 1,-14 4,26-5,-1 0,1 1,-1-1,1 1,0 0,0-1,0 1,0 0,0 1,0-1,0 0,1 0,-1 1,1-1,-1 1,1 0,0-1,0 1,0 0,1-1,-1 1,1 0,-1 0,1 4,-1 11,1 0,3 33,-1-22,-1 26,-3 0,-9 62,7-64,3 0,2 0,2 0,3 0,2-1,2 0,32 94,-35-124,1 0,1-1,24 40,-33-61,0 1,0 0,1-1,-1 1,0-1,0 1,1 0,-1-1,0 1,1-1,-1 1,0-1,1 1,-1-1,1 1,-1-1,1 0,-1 1,1-1,-1 0,1 1,-1-1,1 0,0 0,-1 1,1-1,-1 0,1 0,0 0,-1 0,1 0,0 0,-1 0,1 0,-1 0,1 0,0 0,-1 0,1-1,-1 1,1 0,0 0,-1-1,1 1,-1 0,1-1,-1 1,1 0,-1-1,1 1,-1-1,1 1,-1-1,0 1,1-1,-1 1,0-1,0 1,1-1,-1 0,0 1,0-1,0 1,1-1,-1 0,0 0,10-47,-9 16,-2-46,-1 54,1 0,1 0,2 0,5-30,-6 49,0 1,1 0,0 0,0 0,0 0,0 0,1 0,-1 0,1 1,0 0,0-1,1 1,-1 0,0 0,7-3,21-22,-21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5:30.792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1560 3,'-122'-1,"-3"-1,-1 5,-159 25,96 23,59-13,-256 72,318-97,52-11,0 0,-28 10,40-11,1 1,0 0,0 0,0 0,0 0,0 1,1-1,-1 1,1 0,-1-1,1 1,0 0,0 1,0-1,1 0,-1 0,1 1,0-1,0 1,0-1,0 1,0 5,-1 5,1 0,1 1,0-1,3 21,-2-31,0 0,0 0,0 0,1-1,-1 1,1 0,0-1,1 1,-1-1,0 0,1 0,0 0,-1 0,1 0,1-1,-1 1,0-1,0 0,1 0,0 0,-1 0,1 0,0-1,0 0,0 0,-1 0,1 0,6 0,15 2,0 0,0-2,36-3,-37 1,107 0,165-11,-256 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5:31.579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449 666,'-3'-3,"0"1,-1 0,1 0,-1 0,0 0,0 1,0-1,1 1,-1 0,-1 0,-7 0,-52-3,46 4,0 0,0 0,0 1,1 0,-1 2,1 0,-1 1,1 1,1 0,-25 12,34-13,-1 0,1 0,0 1,0 0,0 1,1 0,0 0,0 0,0 1,1-1,0 1,0 1,1-1,0 1,0-1,1 1,-1 0,2 1,0-1,0 0,-2 13,1 27,1 0,8 73,-6-119,1 1,-1 0,1 0,0 0,0 0,0-1,0 1,0 0,0-1,1 1,-1-1,1 0,0 1,0-1,0 0,0 0,0 0,4 3,-1-2,1 0,-1 0,1-1,0 1,0-1,0 0,0-1,8 2,4-1,0-1,1-1,-1 0,36-6,-40 3,-1 0,1-1,-1 0,0-1,-1-1,1 0,-1 0,0-1,0-1,-1 0,0-1,-1 0,0 0,14-18,-13 13,-2 0,0 0,0-1,-1 0,-1 0,-1-1,0 0,-1 0,0-1,-2 0,3-26,1-95,-14-152,5 259,-1 1,-2 0,-1 0,-12-35,13 48,-2 0,0 1,-1 0,0 0,-2 0,0 1,0 1,-20-21,28 33,0 0,0 0,0 0,0 0,-1 1,1-1,-1 1,1-1,-1 1,0 0,1 0,-1 0,0 0,0 1,0-1,0 1,1-1,-1 1,0 0,0 0,0 1,0-1,0 1,0-1,1 1,-1 0,0 0,0 0,1 0,-1 0,1 1,-1-1,1 1,-1 0,1 0,0 0,-3 3,-8 9,0 1,1 0,0 0,-14 26,19-29,-5 10,2 1,0 0,1 0,1 1,-8 48,10-47,1-4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07T21:25:32.281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1 261,'-1'5,"1"0,0 0,1 0,-1 0,1 0,0 0,0 0,1-1,-1 1,1 0,0-1,0 1,1-1,-1 0,1 0,0 0,0 0,1 0,5 5,-2-5,-1 0,1 0,0-1,0 0,0 0,0-1,1 0,-1 0,0-1,1 0,0 0,8-1,7 0,0-1,0-1,0-1,-1-1,1-1,-1-1,24-11,144-74,-84 37,-84 41,-1 0,0-2,-1 0,-1-1,28-31,-24 24,49-38,-112 122,-7 14,3 1,4 3,3 1,-37 117,70-178,10-26,12-29,-12 11,-1-1,-2 1,0-1,-2 0,-2-32,1 37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1265E-45E4-914C-9FA3-8ECF266E0A83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B9835-DA8B-D845-BA8B-2F9596FD2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2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ung 24"/>
          <p:cNvGrpSpPr/>
          <p:nvPr userDrawn="1"/>
        </p:nvGrpSpPr>
        <p:grpSpPr>
          <a:xfrm>
            <a:off x="-1" y="0"/>
            <a:ext cx="9170756" cy="6866038"/>
            <a:chOff x="-1" y="0"/>
            <a:chExt cx="9170756" cy="6866038"/>
          </a:xfrm>
        </p:grpSpPr>
        <p:pic>
          <p:nvPicPr>
            <p:cNvPr id="13" name="Picture 17" descr="Red_Background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170756" cy="6866038"/>
            </a:xfrm>
            <a:prstGeom prst="rect">
              <a:avLst/>
            </a:prstGeom>
          </p:spPr>
        </p:pic>
        <p:pic>
          <p:nvPicPr>
            <p:cNvPr id="16" name="Picture 2" descr="uwlogo_web_med_ctr_wht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976" y="4848184"/>
              <a:ext cx="2670048" cy="1786128"/>
            </a:xfrm>
            <a:prstGeom prst="rect">
              <a:avLst/>
            </a:prstGeom>
          </p:spPr>
        </p:pic>
        <p:grpSp>
          <p:nvGrpSpPr>
            <p:cNvPr id="6" name="Gruppierung 5"/>
            <p:cNvGrpSpPr/>
            <p:nvPr userDrawn="1"/>
          </p:nvGrpSpPr>
          <p:grpSpPr>
            <a:xfrm>
              <a:off x="-1" y="1653938"/>
              <a:ext cx="9170756" cy="2973128"/>
              <a:chOff x="-1" y="1653938"/>
              <a:chExt cx="9170756" cy="2973128"/>
            </a:xfrm>
          </p:grpSpPr>
          <p:sp>
            <p:nvSpPr>
              <p:cNvPr id="15" name="Rectangle 7"/>
              <p:cNvSpPr/>
              <p:nvPr userDrawn="1"/>
            </p:nvSpPr>
            <p:spPr>
              <a:xfrm>
                <a:off x="-1" y="1653938"/>
                <a:ext cx="9170755" cy="2971843"/>
              </a:xfrm>
              <a:prstGeom prst="rect">
                <a:avLst/>
              </a:prstGeom>
              <a:solidFill>
                <a:srgbClr val="7B000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uppierung 4"/>
              <p:cNvGrpSpPr/>
              <p:nvPr userDrawn="1"/>
            </p:nvGrpSpPr>
            <p:grpSpPr>
              <a:xfrm>
                <a:off x="-1" y="1653938"/>
                <a:ext cx="9170756" cy="2973128"/>
                <a:chOff x="-1" y="1653938"/>
                <a:chExt cx="9170756" cy="2973128"/>
              </a:xfrm>
            </p:grpSpPr>
            <p:pic>
              <p:nvPicPr>
                <p:cNvPr id="17" name="Picture 6"/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69104" y="1867270"/>
                  <a:ext cx="1837944" cy="2759796"/>
                </a:xfrm>
                <a:prstGeom prst="rect">
                  <a:avLst/>
                </a:prstGeom>
              </p:spPr>
            </p:pic>
            <p:pic>
              <p:nvPicPr>
                <p:cNvPr id="19" name="Picture 10"/>
                <p:cNvPicPr>
                  <a:picLocks noChangeAspect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1975" y="1653938"/>
                  <a:ext cx="1839600" cy="2752397"/>
                </a:xfrm>
                <a:prstGeom prst="rect">
                  <a:avLst/>
                </a:prstGeom>
              </p:spPr>
            </p:pic>
            <p:pic>
              <p:nvPicPr>
                <p:cNvPr id="20" name="Picture 12"/>
                <p:cNvPicPr>
                  <a:picLocks noChangeAspect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99010" y="1653938"/>
                  <a:ext cx="1837944" cy="2759505"/>
                </a:xfrm>
                <a:prstGeom prst="rect">
                  <a:avLst/>
                </a:prstGeom>
              </p:spPr>
            </p:pic>
            <p:pic>
              <p:nvPicPr>
                <p:cNvPr id="21" name="Picture 11"/>
                <p:cNvPicPr>
                  <a:picLocks noChangeAspect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4773" y="1870150"/>
                  <a:ext cx="1845982" cy="2756916"/>
                </a:xfrm>
                <a:prstGeom prst="rect">
                  <a:avLst/>
                </a:prstGeom>
              </p:spPr>
            </p:pic>
            <p:pic>
              <p:nvPicPr>
                <p:cNvPr id="22" name="Picture 13"/>
                <p:cNvPicPr>
                  <a:picLocks noChangeAspect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" y="1872601"/>
                  <a:ext cx="1839600" cy="2746586"/>
                </a:xfrm>
                <a:prstGeom prst="rect">
                  <a:avLst/>
                </a:prstGeom>
              </p:spPr>
            </p:pic>
          </p:grpSp>
        </p:grpSp>
        <p:pic>
          <p:nvPicPr>
            <p:cNvPr id="23" name="Picture 20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297394"/>
              <a:ext cx="7315200" cy="1059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65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684356" y="1863784"/>
            <a:ext cx="5993975" cy="132504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dirty="0"/>
              <a:t>Subtitle</a:t>
            </a:r>
          </a:p>
          <a:p>
            <a:pPr lvl="0"/>
            <a:endParaRPr lang="en-US" noProof="0" dirty="0"/>
          </a:p>
          <a:p>
            <a:pPr lvl="0"/>
            <a:endParaRPr lang="en-US" noProof="0" dirty="0"/>
          </a:p>
        </p:txBody>
      </p:sp>
      <p:pic>
        <p:nvPicPr>
          <p:cNvPr id="8" name="Bild 7" descr="PEC-Logo-2015 extruder onl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19" y="1283289"/>
            <a:ext cx="7053019" cy="783669"/>
          </a:xfrm>
          <a:prstGeom prst="rect">
            <a:avLst/>
          </a:prstGeom>
        </p:spPr>
      </p:pic>
      <p:pic>
        <p:nvPicPr>
          <p:cNvPr id="19" name="Bild 18" descr="PEC-Logo-2015-Badger-Re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22" y="6200577"/>
            <a:ext cx="4361418" cy="517111"/>
          </a:xfrm>
          <a:prstGeom prst="rect">
            <a:avLst/>
          </a:prstGeom>
        </p:spPr>
      </p:pic>
      <p:sp>
        <p:nvSpPr>
          <p:cNvPr id="21" name="Line 15"/>
          <p:cNvSpPr>
            <a:spLocks noChangeShapeType="1"/>
          </p:cNvSpPr>
          <p:nvPr userDrawn="1"/>
        </p:nvSpPr>
        <p:spPr bwMode="auto">
          <a:xfrm flipH="1">
            <a:off x="215900" y="5930900"/>
            <a:ext cx="873784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 hasCustomPrompt="1"/>
          </p:nvPr>
        </p:nvSpPr>
        <p:spPr>
          <a:xfrm>
            <a:off x="2684463" y="3197285"/>
            <a:ext cx="5994400" cy="702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 dirty="0"/>
              <a:t>Speaker Name</a:t>
            </a:r>
          </a:p>
        </p:txBody>
      </p:sp>
      <p:sp>
        <p:nvSpPr>
          <p:cNvPr id="24" name="Inhaltsplatzhalter 16"/>
          <p:cNvSpPr>
            <a:spLocks noGrp="1"/>
          </p:cNvSpPr>
          <p:nvPr>
            <p:ph sz="quarter" idx="11" hasCustomPrompt="1"/>
          </p:nvPr>
        </p:nvSpPr>
        <p:spPr>
          <a:xfrm>
            <a:off x="2684463" y="4413920"/>
            <a:ext cx="5994400" cy="6260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 dirty="0"/>
              <a:t>Institutions</a:t>
            </a:r>
          </a:p>
        </p:txBody>
      </p:sp>
      <p:pic>
        <p:nvPicPr>
          <p:cNvPr id="18" name="Bild 17" descr="uwlogo_web_sm_f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5973235"/>
            <a:ext cx="2235202" cy="7526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684463" y="1012355"/>
            <a:ext cx="5994400" cy="719138"/>
          </a:xfrm>
        </p:spPr>
        <p:txBody>
          <a:bodyPr lIns="108000" anchor="b"/>
          <a:lstStyle/>
          <a:p>
            <a:r>
              <a:rPr lang="de-DE" dirty="0"/>
              <a:t>Title</a:t>
            </a:r>
          </a:p>
        </p:txBody>
      </p:sp>
      <p:sp>
        <p:nvSpPr>
          <p:cNvPr id="3" name="Textfeld 2"/>
          <p:cNvSpPr txBox="1"/>
          <p:nvPr userDrawn="1"/>
        </p:nvSpPr>
        <p:spPr>
          <a:xfrm>
            <a:off x="2684463" y="5039924"/>
            <a:ext cx="599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3BEE3D1-AB5D-43B9-8907-7333984A6AE9}" type="datetime4">
              <a:rPr lang="en-US" sz="1400" smtClean="0"/>
              <a:t>April 5, 2022</a:t>
            </a:fld>
            <a:endParaRPr lang="de-DE" sz="1400" dirty="0"/>
          </a:p>
        </p:txBody>
      </p:sp>
      <p:sp>
        <p:nvSpPr>
          <p:cNvPr id="11" name="Inhaltsplatzhalter 16"/>
          <p:cNvSpPr>
            <a:spLocks noGrp="1"/>
          </p:cNvSpPr>
          <p:nvPr>
            <p:ph sz="quarter" idx="12" hasCustomPrompt="1"/>
          </p:nvPr>
        </p:nvSpPr>
        <p:spPr>
          <a:xfrm>
            <a:off x="2684463" y="3902276"/>
            <a:ext cx="5994400" cy="5116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 dirty="0"/>
              <a:t>under the direction of:</a:t>
            </a:r>
          </a:p>
        </p:txBody>
      </p:sp>
    </p:spTree>
    <p:extLst>
      <p:ext uri="{BB962C8B-B14F-4D97-AF65-F5344CB8AC3E}">
        <p14:creationId xmlns:p14="http://schemas.microsoft.com/office/powerpoint/2010/main" val="383217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  <a:lvl2pPr>
              <a:defRPr baseline="0"/>
            </a:lvl2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879590" y="205044"/>
            <a:ext cx="807415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/>
            <a:r>
              <a:rPr lang="en-US" sz="2200" b="1" noProof="0" dirty="0"/>
              <a:t>Acknowledgements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228600" y="197733"/>
            <a:ext cx="494802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ctr"/>
            <a:r>
              <a:rPr lang="en-US" sz="2200" b="1" noProof="0" dirty="0">
                <a:solidFill>
                  <a:srgbClr val="FFFFFF"/>
                </a:solidFill>
                <a:latin typeface="Wingdings" charset="2"/>
                <a:cs typeface="Wingdings" charset="2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33547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Ossw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 descr="Red_Backgroun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0756" cy="6866038"/>
          </a:xfrm>
          <a:prstGeom prst="rect">
            <a:avLst/>
          </a:prstGeom>
        </p:spPr>
      </p:pic>
      <p:sp>
        <p:nvSpPr>
          <p:cNvPr id="15" name="Rectangle 7"/>
          <p:cNvSpPr/>
          <p:nvPr userDrawn="1"/>
        </p:nvSpPr>
        <p:spPr>
          <a:xfrm>
            <a:off x="-1" y="1653938"/>
            <a:ext cx="9170755" cy="2971843"/>
          </a:xfrm>
          <a:prstGeom prst="rect">
            <a:avLst/>
          </a:prstGeom>
          <a:solidFill>
            <a:srgbClr val="7B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71" y="142396"/>
            <a:ext cx="4001057" cy="579303"/>
          </a:xfrm>
          <a:prstGeom prst="rect">
            <a:avLst/>
          </a:prstGeom>
        </p:spPr>
      </p:pic>
      <p:pic>
        <p:nvPicPr>
          <p:cNvPr id="28" name="Picture 2" descr="uwlogo_web_med_ctr_wht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78" y="2043839"/>
            <a:ext cx="2879170" cy="1926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315108" y="812033"/>
            <a:ext cx="451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1513</a:t>
            </a:r>
            <a:r>
              <a:rPr lang="en-US" sz="1400" baseline="0" dirty="0">
                <a:solidFill>
                  <a:schemeClr val="bg1"/>
                </a:solidFill>
              </a:rPr>
              <a:t> University Avenue | Madison, Wisconsin 53706</a:t>
            </a:r>
          </a:p>
          <a:p>
            <a:pPr algn="ctr"/>
            <a:endParaRPr lang="en-US" sz="1400" baseline="0" dirty="0">
              <a:solidFill>
                <a:schemeClr val="bg1"/>
              </a:solidFill>
            </a:endParaRPr>
          </a:p>
          <a:p>
            <a:pPr algn="ctr"/>
            <a:r>
              <a:rPr lang="en-US" sz="1400" baseline="0" dirty="0" err="1">
                <a:solidFill>
                  <a:schemeClr val="bg1"/>
                </a:solidFill>
              </a:rPr>
              <a:t>pec.engr.wisc.edu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2051050"/>
            <a:ext cx="4259596" cy="395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20688" y="2677030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1</a:t>
            </a:r>
          </a:p>
          <a:p>
            <a:pPr lvl="0"/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14710" y="2569580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44" y="4624532"/>
            <a:ext cx="9235440" cy="19352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14710" y="3108127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2 (optional)</a:t>
            </a:r>
          </a:p>
          <a:p>
            <a:pPr lvl="0"/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14710" y="3606883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414710" y="3697463"/>
            <a:ext cx="425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Professor</a:t>
            </a:r>
            <a:r>
              <a:rPr lang="en-US" sz="1800" baseline="0" dirty="0">
                <a:solidFill>
                  <a:schemeClr val="bg1"/>
                </a:solidFill>
              </a:rPr>
              <a:t> Tim </a:t>
            </a:r>
            <a:r>
              <a:rPr lang="en-US" sz="1800" baseline="0" dirty="0" err="1">
                <a:solidFill>
                  <a:schemeClr val="bg1"/>
                </a:solidFill>
              </a:rPr>
              <a:t>Osswald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>
                <a:solidFill>
                  <a:schemeClr val="bg1"/>
                </a:solidFill>
              </a:rPr>
              <a:t>(608) 263-9538 | </a:t>
            </a:r>
            <a:r>
              <a:rPr lang="en-US" sz="1400" baseline="0" dirty="0" err="1">
                <a:solidFill>
                  <a:schemeClr val="bg1"/>
                </a:solidFill>
              </a:rPr>
              <a:t>tosswald@wisc.edu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8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Rudol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 descr="Red_Backgroun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0756" cy="6866038"/>
          </a:xfrm>
          <a:prstGeom prst="rect">
            <a:avLst/>
          </a:prstGeom>
        </p:spPr>
      </p:pic>
      <p:sp>
        <p:nvSpPr>
          <p:cNvPr id="15" name="Rectangle 7"/>
          <p:cNvSpPr/>
          <p:nvPr userDrawn="1"/>
        </p:nvSpPr>
        <p:spPr>
          <a:xfrm>
            <a:off x="-1" y="1653938"/>
            <a:ext cx="9170755" cy="2971843"/>
          </a:xfrm>
          <a:prstGeom prst="rect">
            <a:avLst/>
          </a:prstGeom>
          <a:solidFill>
            <a:srgbClr val="7B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71" y="142396"/>
            <a:ext cx="4001057" cy="579303"/>
          </a:xfrm>
          <a:prstGeom prst="rect">
            <a:avLst/>
          </a:prstGeom>
        </p:spPr>
      </p:pic>
      <p:pic>
        <p:nvPicPr>
          <p:cNvPr id="28" name="Picture 2" descr="uwlogo_web_med_ctr_wht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78" y="2043839"/>
            <a:ext cx="2879170" cy="19260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315108" y="812033"/>
            <a:ext cx="4513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1513</a:t>
            </a:r>
            <a:r>
              <a:rPr lang="en-US" sz="1400" baseline="0" dirty="0">
                <a:solidFill>
                  <a:schemeClr val="bg1"/>
                </a:solidFill>
              </a:rPr>
              <a:t> University Avenue | Madison, Wisconsin 53706</a:t>
            </a:r>
          </a:p>
          <a:p>
            <a:pPr algn="ctr"/>
            <a:endParaRPr lang="en-US" sz="1400" baseline="0" dirty="0">
              <a:solidFill>
                <a:schemeClr val="bg1"/>
              </a:solidFill>
            </a:endParaRPr>
          </a:p>
          <a:p>
            <a:pPr algn="ctr"/>
            <a:r>
              <a:rPr lang="en-US" sz="1400" baseline="0" dirty="0" err="1">
                <a:solidFill>
                  <a:schemeClr val="bg1"/>
                </a:solidFill>
              </a:rPr>
              <a:t>pec.engr.wisc.edu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2051050"/>
            <a:ext cx="4259596" cy="395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20688" y="2677030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1</a:t>
            </a:r>
          </a:p>
          <a:p>
            <a:pPr lvl="0"/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14710" y="2569580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44" y="4624532"/>
            <a:ext cx="9235440" cy="193523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14710" y="3108127"/>
            <a:ext cx="425926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 2 (optional)</a:t>
            </a:r>
          </a:p>
          <a:p>
            <a:pPr lvl="0"/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14710" y="3606883"/>
            <a:ext cx="425926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414710" y="3697463"/>
            <a:ext cx="425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Professor</a:t>
            </a:r>
            <a:r>
              <a:rPr lang="en-US" sz="1800" baseline="0" dirty="0">
                <a:solidFill>
                  <a:schemeClr val="bg1"/>
                </a:solidFill>
              </a:rPr>
              <a:t> Natalie Rudolph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>
                <a:solidFill>
                  <a:schemeClr val="bg1"/>
                </a:solidFill>
              </a:rPr>
              <a:t>(608) 890-0664 | nrudolph2@wisc.edu</a:t>
            </a:r>
          </a:p>
        </p:txBody>
      </p:sp>
    </p:spTree>
    <p:extLst>
      <p:ext uri="{BB962C8B-B14F-4D97-AF65-F5344CB8AC3E}">
        <p14:creationId xmlns:p14="http://schemas.microsoft.com/office/powerpoint/2010/main" val="196395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879590" y="205044"/>
            <a:ext cx="807415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/>
            <a:r>
              <a:rPr lang="en-US" sz="2200" b="1" noProof="0"/>
              <a:t>Agenda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228600" y="197733"/>
            <a:ext cx="494802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ctr"/>
            <a:r>
              <a:rPr lang="en-US" sz="2200" b="1" noProof="0" dirty="0">
                <a:solidFill>
                  <a:srgbClr val="FFFFFF"/>
                </a:solidFill>
                <a:latin typeface="Wingdings" charset="2"/>
                <a:cs typeface="Wingdings" charset="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5533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No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257954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wit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8736251" cy="45381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 dirty="0"/>
              <a:t>N°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8736253" cy="34544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0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14624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de-by-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4320000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2" hasCustomPrompt="1"/>
          </p:nvPr>
        </p:nvSpPr>
        <p:spPr>
          <a:xfrm>
            <a:off x="4633740" y="873760"/>
            <a:ext cx="4320000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3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56720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2" hasCustomPrompt="1"/>
          </p:nvPr>
        </p:nvSpPr>
        <p:spPr>
          <a:xfrm>
            <a:off x="3147992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3" hasCustomPrompt="1"/>
          </p:nvPr>
        </p:nvSpPr>
        <p:spPr>
          <a:xfrm>
            <a:off x="6082016" y="873760"/>
            <a:ext cx="2869027" cy="48835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5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38539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0"/>
            <a:ext cx="8736251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2" hasCustomPrompt="1"/>
          </p:nvPr>
        </p:nvSpPr>
        <p:spPr>
          <a:xfrm>
            <a:off x="217487" y="3368876"/>
            <a:ext cx="8736251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976400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873761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2" hasCustomPrompt="1"/>
          </p:nvPr>
        </p:nvSpPr>
        <p:spPr>
          <a:xfrm>
            <a:off x="217487" y="4158848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3" hasCustomPrompt="1"/>
          </p:nvPr>
        </p:nvSpPr>
        <p:spPr>
          <a:xfrm>
            <a:off x="217487" y="2514600"/>
            <a:ext cx="8736251" cy="15937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135205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de-by-Side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4320002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4320000" cy="45383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Text layer 1</a:t>
            </a:r>
          </a:p>
          <a:p>
            <a:pPr lvl="1"/>
            <a:r>
              <a:rPr lang="en-US" noProof="0"/>
              <a:t>Text layer 2</a:t>
            </a:r>
          </a:p>
          <a:p>
            <a:pPr lvl="2"/>
            <a:r>
              <a:rPr lang="en-US" noProof="0"/>
              <a:t>Text layer 3</a:t>
            </a:r>
          </a:p>
          <a:p>
            <a:pPr lvl="3"/>
            <a:r>
              <a:rPr lang="en-US" noProof="0"/>
              <a:t>Text layer 4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633739" y="873760"/>
            <a:ext cx="4320002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3" hasCustomPrompt="1"/>
          </p:nvPr>
        </p:nvSpPr>
        <p:spPr>
          <a:xfrm>
            <a:off x="4633739" y="1219199"/>
            <a:ext cx="4320000" cy="45383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Text layer 1</a:t>
            </a:r>
          </a:p>
          <a:p>
            <a:pPr lvl="1"/>
            <a:r>
              <a:rPr lang="en-US" noProof="0"/>
              <a:t>Text layer 2</a:t>
            </a:r>
          </a:p>
          <a:p>
            <a:pPr lvl="2"/>
            <a:r>
              <a:rPr lang="en-US" noProof="0"/>
              <a:t>Text layer 3</a:t>
            </a:r>
          </a:p>
          <a:p>
            <a:pPr lvl="3"/>
            <a:r>
              <a:rPr lang="en-US" noProof="0"/>
              <a:t>Text layer 4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0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88805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8" y="873760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2" hasCustomPrompt="1"/>
          </p:nvPr>
        </p:nvSpPr>
        <p:spPr>
          <a:xfrm>
            <a:off x="4633738" y="3368876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3" hasCustomPrompt="1"/>
          </p:nvPr>
        </p:nvSpPr>
        <p:spPr>
          <a:xfrm>
            <a:off x="217487" y="3368876"/>
            <a:ext cx="4320000" cy="23884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4" hasCustomPrompt="1"/>
          </p:nvPr>
        </p:nvSpPr>
        <p:spPr>
          <a:xfrm>
            <a:off x="4633738" y="873760"/>
            <a:ext cx="4320000" cy="23894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6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2727782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ide-by-Side w/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2" hasCustomPrompt="1"/>
          </p:nvPr>
        </p:nvSpPr>
        <p:spPr>
          <a:xfrm>
            <a:off x="3147992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3" hasCustomPrompt="1"/>
          </p:nvPr>
        </p:nvSpPr>
        <p:spPr>
          <a:xfrm>
            <a:off x="6082016" y="1219199"/>
            <a:ext cx="2869027" cy="45381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148782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87962" y="873760"/>
            <a:ext cx="2869027" cy="34544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3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211695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rizontal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200"/>
            <a:ext cx="8736251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217487" y="3367719"/>
            <a:ext cx="8736251" cy="341967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7487" y="873760"/>
            <a:ext cx="8736253" cy="341967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4" hasCustomPrompt="1"/>
          </p:nvPr>
        </p:nvSpPr>
        <p:spPr>
          <a:xfrm>
            <a:off x="217487" y="3709686"/>
            <a:ext cx="8736251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5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24944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7" y="1219199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7487" y="873760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1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17487" y="2514600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2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217487" y="4158848"/>
            <a:ext cx="8736253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Headline 3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7" hasCustomPrompt="1"/>
          </p:nvPr>
        </p:nvSpPr>
        <p:spPr>
          <a:xfrm>
            <a:off x="217487" y="2855410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8" hasCustomPrompt="1"/>
          </p:nvPr>
        </p:nvSpPr>
        <p:spPr>
          <a:xfrm>
            <a:off x="217487" y="4503838"/>
            <a:ext cx="8736251" cy="1248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17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425637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w/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idx="10" hasCustomPrompt="1"/>
          </p:nvPr>
        </p:nvSpPr>
        <p:spPr>
          <a:xfrm>
            <a:off x="217488" y="5765372"/>
            <a:ext cx="8736251" cy="152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noProof="0" dirty="0"/>
              <a:t>Source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" hasCustomPrompt="1"/>
          </p:nvPr>
        </p:nvSpPr>
        <p:spPr>
          <a:xfrm>
            <a:off x="217488" y="1219200"/>
            <a:ext cx="4320000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4" hasCustomPrompt="1"/>
          </p:nvPr>
        </p:nvSpPr>
        <p:spPr>
          <a:xfrm>
            <a:off x="4633738" y="1219200"/>
            <a:ext cx="4320000" cy="20440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17487" y="87376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1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32124" y="87376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17487" y="3368876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3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632124" y="3352800"/>
            <a:ext cx="4320001" cy="345440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marL="0" indent="0" algn="l">
              <a:buNone/>
              <a:defRPr sz="1800" b="1" cap="none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Headline 4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217488" y="3709686"/>
            <a:ext cx="4320000" cy="204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20" hasCustomPrompt="1"/>
          </p:nvPr>
        </p:nvSpPr>
        <p:spPr>
          <a:xfrm>
            <a:off x="4633738" y="3709686"/>
            <a:ext cx="4320000" cy="20440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>
              <a:defRPr/>
            </a:lvl1pPr>
          </a:lstStyle>
          <a:p>
            <a:pPr lvl="0"/>
            <a:r>
              <a:rPr lang="en-US" noProof="0" dirty="0"/>
              <a:t>Text layer 1</a:t>
            </a:r>
          </a:p>
          <a:p>
            <a:pPr lvl="1"/>
            <a:r>
              <a:rPr lang="en-US" noProof="0" dirty="0"/>
              <a:t>Text layer 2</a:t>
            </a:r>
          </a:p>
          <a:p>
            <a:pPr lvl="2"/>
            <a:r>
              <a:rPr lang="en-US" noProof="0" dirty="0"/>
              <a:t>Text layer 3</a:t>
            </a:r>
          </a:p>
          <a:p>
            <a:pPr lvl="3"/>
            <a:r>
              <a:rPr lang="en-US" noProof="0" dirty="0"/>
              <a:t>Text layer 4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7488" y="115888"/>
            <a:ext cx="501650" cy="603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200" b="1">
                <a:solidFill>
                  <a:srgbClr val="FFFFFF"/>
                </a:solidFill>
              </a:defRPr>
            </a:lvl1pPr>
            <a:lvl2pPr marL="27432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</a:lstStyle>
          <a:p>
            <a:pPr lvl="0"/>
            <a:r>
              <a:rPr lang="en-US" noProof="0"/>
              <a:t>N°</a:t>
            </a:r>
          </a:p>
        </p:txBody>
      </p:sp>
      <p:sp>
        <p:nvSpPr>
          <p:cNvPr id="22" name="Titel 13"/>
          <p:cNvSpPr>
            <a:spLocks noGrp="1"/>
          </p:cNvSpPr>
          <p:nvPr>
            <p:ph type="title" hasCustomPrompt="1"/>
          </p:nvPr>
        </p:nvSpPr>
        <p:spPr>
          <a:xfrm>
            <a:off x="879590" y="116632"/>
            <a:ext cx="8074150" cy="602506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noProof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3231560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0BF6F-FF73-4119-A9B5-9E165226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4E607-A22D-4A3D-B5F5-2AA1C5706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36F17-13EB-43C8-A886-FC0C455E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FE6D1-EA47-4380-A55B-0D62618DD45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7C8DB-593C-4D29-9EAC-3549D606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C9FBB-3E19-41A1-9520-1A00C8BA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B8BED-EEDF-4C97-8793-704E919FD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7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79590" y="116632"/>
            <a:ext cx="8074150" cy="60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Chapter title</a:t>
            </a:r>
          </a:p>
        </p:txBody>
      </p:sp>
      <p:pic>
        <p:nvPicPr>
          <p:cNvPr id="7" name="Bild 6" descr="PEC-Logo-2015-Badger-Red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577" y="6071293"/>
            <a:ext cx="3420423" cy="405542"/>
          </a:xfrm>
          <a:prstGeom prst="rect">
            <a:avLst/>
          </a:prstGeom>
        </p:spPr>
      </p:pic>
      <p:sp>
        <p:nvSpPr>
          <p:cNvPr id="8" name="Line 15"/>
          <p:cNvSpPr>
            <a:spLocks noChangeShapeType="1"/>
          </p:cNvSpPr>
          <p:nvPr/>
        </p:nvSpPr>
        <p:spPr bwMode="auto">
          <a:xfrm flipH="1">
            <a:off x="215900" y="5930900"/>
            <a:ext cx="873784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H="1">
            <a:off x="217487" y="773113"/>
            <a:ext cx="873625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noProof="0"/>
          </a:p>
        </p:txBody>
      </p:sp>
      <p:sp>
        <p:nvSpPr>
          <p:cNvPr id="10" name="Rechteck 9"/>
          <p:cNvSpPr/>
          <p:nvPr/>
        </p:nvSpPr>
        <p:spPr bwMode="auto">
          <a:xfrm>
            <a:off x="217488" y="116632"/>
            <a:ext cx="504056" cy="602506"/>
          </a:xfrm>
          <a:prstGeom prst="rect">
            <a:avLst/>
          </a:prstGeom>
          <a:solidFill>
            <a:srgbClr val="B7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Fußzeilenplatzhalter 3"/>
          <p:cNvSpPr txBox="1">
            <a:spLocks/>
          </p:cNvSpPr>
          <p:nvPr/>
        </p:nvSpPr>
        <p:spPr>
          <a:xfrm>
            <a:off x="1051559" y="6043016"/>
            <a:ext cx="35204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/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>
          <a:xfrm>
            <a:off x="1021301" y="6000649"/>
            <a:ext cx="3449320" cy="814984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Accelerating 3D Printing via Viscous Heating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 A. Osswald | </a:t>
            </a:r>
            <a:fld id="{B91FBB25-8F62-492C-BC1B-8A3BDA6061A0}" type="datetime4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April 5, 2022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WARF Accelerator Project Proposal</a:t>
            </a: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>
          <a:xfrm>
            <a:off x="217489" y="6071292"/>
            <a:ext cx="925512" cy="42515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A7B47846-5F36-B548-96FB-4B9A08936EC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‹#›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224195" y="116633"/>
            <a:ext cx="497350" cy="60250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-18288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100000"/>
              <a:buFont typeface="Wingdings" charset="2"/>
              <a:buChar char="§"/>
              <a:defRPr sz="18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  <a:lvl2pPr marL="457200" indent="-18288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charset="2"/>
              <a:buChar char="-"/>
              <a:defRPr sz="16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2pPr>
            <a:lvl3pPr marL="594360" indent="-13716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3pPr>
            <a:lvl4pPr marL="803275" indent="-117475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charset="2"/>
              <a:buChar char="§"/>
              <a:defRPr sz="1400" kern="120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4pPr>
            <a:lvl5pPr marL="86868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B70014"/>
              </a:buClr>
              <a:buSzPct val="90000"/>
              <a:buFont typeface="Arial"/>
              <a:buNone/>
              <a:defRPr sz="1400" kern="1200" baseline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0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74" r:id="rId3"/>
    <p:sldLayoutId id="2147483678" r:id="rId4"/>
    <p:sldLayoutId id="2147483679" r:id="rId5"/>
    <p:sldLayoutId id="2147483676" r:id="rId6"/>
    <p:sldLayoutId id="2147483677" r:id="rId7"/>
    <p:sldLayoutId id="2147483662" r:id="rId8"/>
    <p:sldLayoutId id="2147483652" r:id="rId9"/>
    <p:sldLayoutId id="2147483666" r:id="rId10"/>
    <p:sldLayoutId id="2147483665" r:id="rId11"/>
    <p:sldLayoutId id="2147483667" r:id="rId12"/>
    <p:sldLayoutId id="2147483653" r:id="rId13"/>
    <p:sldLayoutId id="2147483672" r:id="rId14"/>
    <p:sldLayoutId id="2147483668" r:id="rId15"/>
    <p:sldLayoutId id="2147483670" r:id="rId16"/>
    <p:sldLayoutId id="2147483671" r:id="rId17"/>
    <p:sldLayoutId id="2147483673" r:id="rId18"/>
    <p:sldLayoutId id="2147483680" r:id="rId19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effectLst/>
          <a:latin typeface="Arial"/>
          <a:ea typeface="+mj-ea"/>
          <a:cs typeface="Arial"/>
        </a:defRPr>
      </a:lvl1pPr>
    </p:titleStyle>
    <p:bodyStyle>
      <a:lvl1pPr marL="0" indent="-182880" algn="l" defTabSz="457200" rtl="0" eaLnBrk="1" latinLnBrk="0" hangingPunct="1">
        <a:spcBef>
          <a:spcPts val="0"/>
        </a:spcBef>
        <a:spcAft>
          <a:spcPts val="600"/>
        </a:spcAft>
        <a:buClr>
          <a:srgbClr val="B70014"/>
        </a:buClr>
        <a:buSzPct val="100000"/>
        <a:buFont typeface="Wingdings" charset="2"/>
        <a:buChar char="§"/>
        <a:defRPr sz="1800" kern="1200" baseline="0">
          <a:solidFill>
            <a:srgbClr val="000000"/>
          </a:solidFill>
          <a:latin typeface="Arial"/>
          <a:ea typeface="+mn-ea"/>
          <a:cs typeface="+mn-cs"/>
        </a:defRPr>
      </a:lvl1pPr>
      <a:lvl2pPr marL="457200" indent="-182880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Symbol" charset="2"/>
        <a:buChar char="-"/>
        <a:defRPr sz="1600" kern="1200" baseline="0">
          <a:solidFill>
            <a:srgbClr val="000000"/>
          </a:solidFill>
          <a:latin typeface="Arial"/>
          <a:ea typeface="+mn-ea"/>
          <a:cs typeface="+mn-cs"/>
        </a:defRPr>
      </a:lvl2pPr>
      <a:lvl3pPr marL="594360" indent="-137160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Wingdings" charset="2"/>
        <a:buChar char="§"/>
        <a:defRPr sz="1400" kern="1200">
          <a:solidFill>
            <a:srgbClr val="000000"/>
          </a:solidFill>
          <a:latin typeface="Arial"/>
          <a:ea typeface="+mn-ea"/>
          <a:cs typeface="+mn-cs"/>
        </a:defRPr>
      </a:lvl3pPr>
      <a:lvl4pPr marL="803275" indent="-117475" algn="l" defTabSz="457200" rtl="0" eaLnBrk="1" latinLnBrk="0" hangingPunct="1">
        <a:spcBef>
          <a:spcPts val="0"/>
        </a:spcBef>
        <a:spcAft>
          <a:spcPts val="600"/>
        </a:spcAft>
        <a:buClrTx/>
        <a:buSzPct val="100000"/>
        <a:buFont typeface="Wingdings" charset="2"/>
        <a:buChar char="§"/>
        <a:defRPr sz="1400" kern="1200">
          <a:solidFill>
            <a:srgbClr val="000000"/>
          </a:solidFill>
          <a:latin typeface="Arial"/>
          <a:ea typeface="+mn-ea"/>
          <a:cs typeface="+mn-cs"/>
        </a:defRPr>
      </a:lvl4pPr>
      <a:lvl5pPr marL="868680" indent="0" algn="l" defTabSz="457200" rtl="0" eaLnBrk="1" latinLnBrk="0" hangingPunct="1">
        <a:spcBef>
          <a:spcPts val="0"/>
        </a:spcBef>
        <a:spcAft>
          <a:spcPts val="600"/>
        </a:spcAft>
        <a:buClr>
          <a:srgbClr val="B70014"/>
        </a:buClr>
        <a:buSzPct val="90000"/>
        <a:buFont typeface="Arial"/>
        <a:buNone/>
        <a:defRPr sz="1400" kern="1200" baseline="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46" userDrawn="1">
          <p15:clr>
            <a:srgbClr val="F26B43"/>
          </p15:clr>
        </p15:guide>
        <p15:guide id="2" orient="horz" pos="3624" userDrawn="1">
          <p15:clr>
            <a:srgbClr val="F26B43"/>
          </p15:clr>
        </p15:guide>
        <p15:guide id="3" pos="132" userDrawn="1">
          <p15:clr>
            <a:srgbClr val="F26B43"/>
          </p15:clr>
        </p15:guide>
        <p15:guide id="4" pos="56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customXml" Target="../ink/ink5.xml"/><Relationship Id="rId7" Type="http://schemas.openxmlformats.org/officeDocument/2006/relationships/customXml" Target="../ink/ink2.xml"/><Relationship Id="rId12" Type="http://schemas.openxmlformats.org/officeDocument/2006/relationships/image" Target="../media/image320.png"/><Relationship Id="rId2" Type="http://schemas.openxmlformats.org/officeDocument/2006/relationships/image" Target="../media/image33.png"/><Relationship Id="rId16" Type="http://schemas.openxmlformats.org/officeDocument/2006/relationships/image" Target="../media/image3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310.png"/><Relationship Id="rId4" Type="http://schemas.openxmlformats.org/officeDocument/2006/relationships/image" Target="../media/image170.png"/><Relationship Id="rId9" Type="http://schemas.openxmlformats.org/officeDocument/2006/relationships/customXml" Target="../ink/ink3.xml"/><Relationship Id="rId14" Type="http://schemas.openxmlformats.org/officeDocument/2006/relationships/image" Target="../media/image3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99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EE4F88B-A7EB-494A-89FF-00D57FB22A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EXPERIMENTAL FINDINGS AND PREDICTIVE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028A2-F86E-4FAE-8074-BD90D1B168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931" y="2770152"/>
            <a:ext cx="5994400" cy="1798036"/>
          </a:xfrm>
        </p:spPr>
        <p:txBody>
          <a:bodyPr/>
          <a:lstStyle/>
          <a:p>
            <a:r>
              <a:rPr lang="en-US" sz="1600" dirty="0"/>
              <a:t>Tim A. Osswald</a:t>
            </a:r>
          </a:p>
          <a:p>
            <a:r>
              <a:rPr lang="en-US" sz="1600" dirty="0"/>
              <a:t>Allen Jonathan Román</a:t>
            </a:r>
          </a:p>
          <a:p>
            <a:endParaRPr lang="en-US" sz="1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85A12E-7C63-41AA-9DCE-0CAFEA99E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463" y="638695"/>
            <a:ext cx="5994400" cy="1092798"/>
          </a:xfrm>
        </p:spPr>
        <p:txBody>
          <a:bodyPr/>
          <a:lstStyle/>
          <a:p>
            <a:r>
              <a:rPr lang="en-US" sz="2000" dirty="0"/>
              <a:t>Accelerating FFF Printing via Viscous Heating</a:t>
            </a:r>
          </a:p>
        </p:txBody>
      </p:sp>
    </p:spTree>
    <p:extLst>
      <p:ext uri="{BB962C8B-B14F-4D97-AF65-F5344CB8AC3E}">
        <p14:creationId xmlns:p14="http://schemas.microsoft.com/office/powerpoint/2010/main" val="293746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0A020F-CF72-4A2E-B252-64F7D391E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7" y="873760"/>
            <a:ext cx="8736251" cy="733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Experiments conducted to date: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D37F61-23A8-44C2-8812-FC83CECBF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Completed workflow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488A36E8-B59D-4B3D-AA6E-696AF5BAB974}"/>
                  </a:ext>
                </a:extLst>
              </p:cNvPr>
              <p:cNvGraphicFramePr>
                <a:graphicFrameLocks noGrp="1"/>
              </p:cNvGraphicFramePr>
              <p:nvPr>
                <p:ph idx="10"/>
                <p:extLst>
                  <p:ext uri="{D42A27DB-BD31-4B8C-83A1-F6EECF244321}">
                    <p14:modId xmlns:p14="http://schemas.microsoft.com/office/powerpoint/2010/main" val="667738489"/>
                  </p:ext>
                </p:extLst>
              </p:nvPr>
            </p:nvGraphicFramePr>
            <p:xfrm>
              <a:off x="207185" y="1214636"/>
              <a:ext cx="3564160" cy="19703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2080">
                      <a:extLst>
                        <a:ext uri="{9D8B030D-6E8A-4147-A177-3AD203B41FA5}">
                          <a16:colId xmlns:a16="http://schemas.microsoft.com/office/drawing/2014/main" val="2510226852"/>
                        </a:ext>
                      </a:extLst>
                    </a:gridCol>
                    <a:gridCol w="1782080">
                      <a:extLst>
                        <a:ext uri="{9D8B030D-6E8A-4147-A177-3AD203B41FA5}">
                          <a16:colId xmlns:a16="http://schemas.microsoft.com/office/drawing/2014/main" val="1179681977"/>
                        </a:ext>
                      </a:extLst>
                    </a:gridCol>
                  </a:tblGrid>
                  <a:tr h="3026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Experimental Condition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Values Tested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2874702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Force [N]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15.45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9420584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RPM [-]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0, 2500, 5000, 7500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2894013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Temperature [</a:t>
                          </a:r>
                          <a14:m>
                            <m:oMath xmlns:m="http://schemas.openxmlformats.org/officeDocument/2006/math"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US" sz="1200" dirty="0"/>
                            <a:t>C]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265, 280, 295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0722909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Diameter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3.175, 4.6725, 6.35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9150425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Material [-]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3507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488A36E8-B59D-4B3D-AA6E-696AF5BAB974}"/>
                  </a:ext>
                </a:extLst>
              </p:cNvPr>
              <p:cNvGraphicFramePr>
                <a:graphicFrameLocks noGrp="1"/>
              </p:cNvGraphicFramePr>
              <p:nvPr>
                <p:ph idx="10"/>
                <p:extLst>
                  <p:ext uri="{D42A27DB-BD31-4B8C-83A1-F6EECF244321}">
                    <p14:modId xmlns:p14="http://schemas.microsoft.com/office/powerpoint/2010/main" val="667738489"/>
                  </p:ext>
                </p:extLst>
              </p:nvPr>
            </p:nvGraphicFramePr>
            <p:xfrm>
              <a:off x="207185" y="1214636"/>
              <a:ext cx="3564160" cy="19703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2080">
                      <a:extLst>
                        <a:ext uri="{9D8B030D-6E8A-4147-A177-3AD203B41FA5}">
                          <a16:colId xmlns:a16="http://schemas.microsoft.com/office/drawing/2014/main" val="2510226852"/>
                        </a:ext>
                      </a:extLst>
                    </a:gridCol>
                    <a:gridCol w="1782080">
                      <a:extLst>
                        <a:ext uri="{9D8B030D-6E8A-4147-A177-3AD203B41FA5}">
                          <a16:colId xmlns:a16="http://schemas.microsoft.com/office/drawing/2014/main" val="1179681977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Experimental Condition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Values Tested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2874702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Force [N]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15.45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9420584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RPM [-]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0, 2500, 5000, 7500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2894013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1" t="-359184" r="-101365" b="-2081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265, 280, 295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0722909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Diameter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3.175, 4.6725, 6.35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9150425"/>
                      </a:ext>
                    </a:extLst>
                  </a:tr>
                  <a:tr h="302622">
                    <a:tc>
                      <a:txBody>
                        <a:bodyPr/>
                        <a:lstStyle/>
                        <a:p>
                          <a:r>
                            <a:rPr lang="en-US" sz="1200" dirty="0"/>
                            <a:t>Material [-]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35077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18930C-87EE-4C42-8B17-2975A4E680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1">
                <a:extLst>
                  <a:ext uri="{FF2B5EF4-FFF2-40B4-BE49-F238E27FC236}">
                    <a16:creationId xmlns:a16="http://schemas.microsoft.com/office/drawing/2014/main" id="{70F6FEBA-9CD5-4BF9-B8A2-187510CD2A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7489" y="3288435"/>
                <a:ext cx="8736251" cy="2464295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2563" indent="-182563" algn="l" defTabSz="457200" rtl="0" eaLnBrk="1" latinLnBrk="0" hangingPunct="1">
                  <a:spcBef>
                    <a:spcPts val="0"/>
                  </a:spcBef>
                  <a:spcAft>
                    <a:spcPts val="600"/>
                  </a:spcAft>
                  <a:buClr>
                    <a:srgbClr val="B70014"/>
                  </a:buClr>
                  <a:buSzPct val="100000"/>
                  <a:buFont typeface="Wingdings" charset="2"/>
                  <a:buChar char="§"/>
                  <a:defRPr sz="1800" kern="1200" baseline="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1pPr>
                <a:lvl2pPr marL="457200" indent="-182880" algn="l" defTabSz="457200" rtl="0" eaLnBrk="1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Pct val="100000"/>
                  <a:buFont typeface="Symbol" charset="2"/>
                  <a:buChar char="-"/>
                  <a:defRPr sz="1600" kern="1200" baseline="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2pPr>
                <a:lvl3pPr marL="594360" indent="-137160" algn="l" defTabSz="457200" rtl="0" eaLnBrk="1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Pct val="100000"/>
                  <a:buFont typeface="Wingdings" charset="2"/>
                  <a:buChar char="§"/>
                  <a:defRPr sz="14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3pPr>
                <a:lvl4pPr marL="803275" indent="-117475" algn="l" defTabSz="457200" rtl="0" eaLnBrk="1" latinLnBrk="0" hangingPunct="1">
                  <a:spcBef>
                    <a:spcPts val="0"/>
                  </a:spcBef>
                  <a:spcAft>
                    <a:spcPts val="600"/>
                  </a:spcAft>
                  <a:buClrTx/>
                  <a:buSzPct val="100000"/>
                  <a:buFont typeface="Wingdings" charset="2"/>
                  <a:buChar char="§"/>
                  <a:defRPr sz="1400" kern="120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4pPr>
                <a:lvl5pPr marL="868680" indent="0" algn="l" defTabSz="457200" rtl="0" eaLnBrk="1" latinLnBrk="0" hangingPunct="1">
                  <a:spcBef>
                    <a:spcPts val="0"/>
                  </a:spcBef>
                  <a:spcAft>
                    <a:spcPts val="600"/>
                  </a:spcAft>
                  <a:buClr>
                    <a:srgbClr val="B70014"/>
                  </a:buClr>
                  <a:buSzPct val="90000"/>
                  <a:buFont typeface="Arial"/>
                  <a:buNone/>
                  <a:defRPr sz="1400" kern="1200" baseline="0">
                    <a:solidFill>
                      <a:srgbClr val="000000"/>
                    </a:solidFill>
                    <a:latin typeface="Arial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" charset="2"/>
                  <a:buNone/>
                </a:pPr>
                <a:r>
                  <a:rPr lang="en-US" sz="1600" dirty="0"/>
                  <a:t>Upcoming experiments will include varying force and higher RPMs</a:t>
                </a:r>
              </a:p>
              <a:p>
                <a:pPr marL="0" indent="0">
                  <a:buFont typeface="Wingdings" charset="2"/>
                  <a:buNone/>
                </a:pPr>
                <a:r>
                  <a:rPr lang="en-US" sz="1600" dirty="0"/>
                  <a:t>Future experiments will include testing on PEEK</a:t>
                </a:r>
              </a:p>
              <a:p>
                <a:pPr marL="0" indent="0">
                  <a:buFont typeface="Wingdings" charset="2"/>
                  <a:buNone/>
                </a:pPr>
                <a:endParaRPr lang="en-US" sz="1600" b="1" dirty="0"/>
              </a:p>
              <a:p>
                <a:pPr marL="0" indent="0">
                  <a:buFont typeface="Wingdings" charset="2"/>
                  <a:buNone/>
                </a:pPr>
                <a:r>
                  <a:rPr lang="en-US" sz="1600" b="1" dirty="0"/>
                  <a:t>Analysis workflow:</a:t>
                </a:r>
              </a:p>
              <a:p>
                <a:pPr marL="0" indent="0">
                  <a:buFont typeface="Wingdings" charset="2"/>
                  <a:buNone/>
                </a:pPr>
                <a:r>
                  <a:rPr lang="en-US" sz="1600" dirty="0"/>
                  <a:t>Response Surface Methodology algorithm has been implemented to analyze influences and predict future outcomes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=0.96)</a:t>
                </a:r>
              </a:p>
              <a:p>
                <a:pPr marL="0" indent="0">
                  <a:buFont typeface="Wingdings" charset="2"/>
                  <a:buNone/>
                </a:pPr>
                <a:endParaRPr lang="en-US" sz="1600" dirty="0"/>
              </a:p>
              <a:p>
                <a:pPr marL="0" indent="0">
                  <a:buFont typeface="Wingdings" charset="2"/>
                  <a:buNone/>
                </a:pPr>
                <a:r>
                  <a:rPr lang="en-US" sz="1600" dirty="0"/>
                  <a:t>Machine learning will also be implemented to predict future outcomes</a:t>
                </a:r>
              </a:p>
            </p:txBody>
          </p:sp>
        </mc:Choice>
        <mc:Fallback xmlns="">
          <p:sp>
            <p:nvSpPr>
              <p:cNvPr id="7" name="Content Placeholder 1">
                <a:extLst>
                  <a:ext uri="{FF2B5EF4-FFF2-40B4-BE49-F238E27FC236}">
                    <a16:creationId xmlns:a16="http://schemas.microsoft.com/office/drawing/2014/main" id="{70F6FEBA-9CD5-4BF9-B8A2-187510CD2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89" y="3288435"/>
                <a:ext cx="8736251" cy="2464295"/>
              </a:xfrm>
              <a:prstGeom prst="rect">
                <a:avLst/>
              </a:prstGeom>
              <a:blipFill>
                <a:blip r:embed="rId3"/>
                <a:stretch>
                  <a:fillRect l="-1465" t="-2469" b="-2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716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D5F912-8011-42EB-9227-FF5CE0DB3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The magnitude of the standardized effects explains which coefficients have the most influence on the response, melting behavior.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Anything to the right of the </a:t>
            </a:r>
            <a:r>
              <a:rPr lang="en-US" sz="1400" dirty="0">
                <a:solidFill>
                  <a:srgbClr val="FF0000"/>
                </a:solidFill>
              </a:rPr>
              <a:t>red line </a:t>
            </a:r>
            <a:r>
              <a:rPr lang="en-US" sz="1400" dirty="0"/>
              <a:t>is statistically significant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Pareto Summary: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 dirty="0"/>
              <a:t>Rank of input influences</a:t>
            </a:r>
          </a:p>
          <a:p>
            <a:pPr marL="274320" lvl="1" indent="0">
              <a:buNone/>
            </a:pPr>
            <a:r>
              <a:rPr lang="en-US" sz="1200" dirty="0"/>
              <a:t>RPM &gt; Diameter &gt; Temperature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 dirty="0"/>
              <a:t>The interacting influence of Diameter-RPM is highly influential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Coefficient Summary: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 dirty="0"/>
              <a:t>Coefficients </a:t>
            </a:r>
            <a:r>
              <a:rPr lang="en-US" sz="1400" dirty="0">
                <a:solidFill>
                  <a:srgbClr val="00B050"/>
                </a:solidFill>
              </a:rPr>
              <a:t>in green </a:t>
            </a:r>
            <a:r>
              <a:rPr lang="en-US" sz="1400" dirty="0"/>
              <a:t>agree with Pareto analysis</a:t>
            </a:r>
          </a:p>
          <a:p>
            <a:pPr marL="274320" lvl="1" indent="0">
              <a:buNone/>
            </a:pPr>
            <a:r>
              <a:rPr lang="en-US" sz="1200" dirty="0"/>
              <a:t>RPM &gt; Diameter &gt; Temperature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285433" indent="-285750">
              <a:buFont typeface="Wingdings" panose="05000000000000000000" pitchFamily="2" charset="2"/>
              <a:buChar char="ü"/>
            </a:pPr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FE9A8-1357-4C11-979E-48BF1E2EE7E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C93EC5-090D-47FD-B0C8-19C3015F01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5E03B4-9B73-4208-AE49-C61F012E9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Surface Method – Pareto Chart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046300B8-9BAD-408D-930A-6EF60F3C03F2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606515" y="940229"/>
            <a:ext cx="4319587" cy="2879724"/>
          </a:xfrm>
          <a:prstGeom prst="rect">
            <a:avLst/>
          </a:prstGeom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C8E2A2E5-AA51-458F-A7AB-AC4EE60EC4EE}"/>
              </a:ext>
            </a:extLst>
          </p:cNvPr>
          <p:cNvCxnSpPr>
            <a:cxnSpLocks/>
          </p:cNvCxnSpPr>
          <p:nvPr/>
        </p:nvCxnSpPr>
        <p:spPr>
          <a:xfrm>
            <a:off x="2610035" y="2311896"/>
            <a:ext cx="2601157" cy="60368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2A07DA-A6DE-4943-9111-BF304E679506}"/>
              </a:ext>
            </a:extLst>
          </p:cNvPr>
          <p:cNvCxnSpPr/>
          <p:nvPr/>
        </p:nvCxnSpPr>
        <p:spPr>
          <a:xfrm flipV="1">
            <a:off x="2610035" y="2139518"/>
            <a:ext cx="0" cy="17755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D5F6AD9-E665-4004-8B51-F567AE1998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96"/>
          <a:stretch/>
        </p:blipFill>
        <p:spPr>
          <a:xfrm>
            <a:off x="5254458" y="3833959"/>
            <a:ext cx="3023699" cy="191701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30B789D-E69C-43B5-ADC7-36974442C335}"/>
              </a:ext>
            </a:extLst>
          </p:cNvPr>
          <p:cNvSpPr/>
          <p:nvPr/>
        </p:nvSpPr>
        <p:spPr>
          <a:xfrm>
            <a:off x="6436311" y="3959441"/>
            <a:ext cx="488272" cy="1791535"/>
          </a:xfrm>
          <a:prstGeom prst="rect">
            <a:avLst/>
          </a:prstGeom>
          <a:noFill/>
          <a:ln w="28575">
            <a:solidFill>
              <a:srgbClr val="00B05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C24B6A5F-08FE-4681-BC03-E9FA7C3E182E}"/>
              </a:ext>
            </a:extLst>
          </p:cNvPr>
          <p:cNvCxnSpPr/>
          <p:nvPr/>
        </p:nvCxnSpPr>
        <p:spPr>
          <a:xfrm flipV="1">
            <a:off x="1935332" y="4048217"/>
            <a:ext cx="4421080" cy="426129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CFE1C3-4CCB-4B93-B7E0-E4755A1DC75A}"/>
              </a:ext>
            </a:extLst>
          </p:cNvPr>
          <p:cNvCxnSpPr/>
          <p:nvPr/>
        </p:nvCxnSpPr>
        <p:spPr>
          <a:xfrm>
            <a:off x="1935332" y="4474346"/>
            <a:ext cx="0" cy="115409"/>
          </a:xfrm>
          <a:prstGeom prst="line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564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B8FCFCF-3133-4A14-9130-40C3B9326E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7487" y="873760"/>
                <a:ext cx="8736251" cy="252524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Contour plots can be made for experimental conditions to predict outcomes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Contour Plots Summary: 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dirty="0"/>
                  <a:t>Melting rate is influenced much more as you increase RPM, depicted by the change in counter slopes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Prediction accuracy: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𝟗𝟓𝟗𝟑</m:t>
                    </m:r>
                  </m:oMath>
                </a14:m>
                <a:endParaRPr lang="en-US" b="1" dirty="0"/>
              </a:p>
              <a:p>
                <a:pPr>
                  <a:buFont typeface="Wingdings" panose="05000000000000000000" pitchFamily="2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B8FCFCF-3133-4A14-9130-40C3B9326E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7487" y="873760"/>
                <a:ext cx="8736251" cy="2525246"/>
              </a:xfrm>
              <a:blipFill>
                <a:blip r:embed="rId2"/>
                <a:stretch>
                  <a:fillRect l="-1675" t="-3133" r="-1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1CD03F0-3486-4069-9640-FA958462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Surface Method – Contour Plots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D04512-5921-43E5-A408-AFACAB4570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85F05-7D7B-4A1C-9F45-CEB6F63A7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43068"/>
            <a:ext cx="2970000" cy="19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107ADA-AB27-43FF-964C-404F8DD93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000" y="3443068"/>
            <a:ext cx="2970000" cy="19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CF7DBF-DAC8-4A3F-90E5-E2DE88CF6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000" y="3443068"/>
            <a:ext cx="2970000" cy="19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381A63-7A27-4446-883C-5C447C613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4" y="3443068"/>
            <a:ext cx="2970000" cy="19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A2EE9F-4FAE-44A1-BABC-BDD44D641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84" y="3443068"/>
            <a:ext cx="2970000" cy="19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3F6D2A-FF76-4153-AF76-64C5E5BDC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884" y="3443068"/>
            <a:ext cx="2970000" cy="198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0ED538-06DF-47A2-96B5-478352CAA5BB}"/>
              </a:ext>
            </a:extLst>
          </p:cNvPr>
          <p:cNvSpPr txBox="1"/>
          <p:nvPr/>
        </p:nvSpPr>
        <p:spPr>
          <a:xfrm>
            <a:off x="747855" y="5467130"/>
            <a:ext cx="168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 RPM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08122A-B01B-4C2B-A162-8F8E339A154D}"/>
              </a:ext>
            </a:extLst>
          </p:cNvPr>
          <p:cNvSpPr txBox="1"/>
          <p:nvPr/>
        </p:nvSpPr>
        <p:spPr>
          <a:xfrm>
            <a:off x="3948257" y="5467130"/>
            <a:ext cx="1274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5000 RPM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3B129-3A8F-4DE5-B898-B713F2978BFA}"/>
              </a:ext>
            </a:extLst>
          </p:cNvPr>
          <p:cNvSpPr txBox="1"/>
          <p:nvPr/>
        </p:nvSpPr>
        <p:spPr>
          <a:xfrm>
            <a:off x="6797350" y="546713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10,000 RPM</a:t>
            </a:r>
          </a:p>
        </p:txBody>
      </p:sp>
    </p:spTree>
    <p:extLst>
      <p:ext uri="{BB962C8B-B14F-4D97-AF65-F5344CB8AC3E}">
        <p14:creationId xmlns:p14="http://schemas.microsoft.com/office/powerpoint/2010/main" val="1077718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5A09751-028E-46CB-9D70-C8D64C5F08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7487" y="873760"/>
                <a:ext cx="8736251" cy="2624042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sz="1400" dirty="0"/>
                  <a:t>For the initial tests, it shows statistically that heater temperature can be reduced and an increase in RPM would be able to compensate and increase melting rate.</a:t>
                </a:r>
              </a:p>
              <a:p>
                <a:pPr marL="0" indent="0">
                  <a:buNone/>
                </a:pPr>
                <a:r>
                  <a:rPr lang="en-US" sz="1400" dirty="0"/>
                  <a:t>225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mg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den>
                    </m:f>
                  </m:oMath>
                </a14:m>
                <a:r>
                  <a:rPr lang="en-US" sz="1400" dirty="0"/>
                  <a:t> melting rate can be reached with the following conditions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400" dirty="0"/>
                  <a:t>0 RPM @ 295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400" dirty="0"/>
                  <a:t>C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400" dirty="0"/>
                  <a:t>1500 RPM @ 280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400" dirty="0"/>
                  <a:t>C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400" dirty="0"/>
                  <a:t>3000 RPM @ 265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400" dirty="0"/>
                  <a:t>C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342900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0" indent="0">
                  <a:buNone/>
                </a:pPr>
                <a:r>
                  <a:rPr lang="en-US" sz="1400" dirty="0"/>
                  <a:t>	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5A09751-028E-46CB-9D70-C8D64C5F08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7487" y="873760"/>
                <a:ext cx="8736251" cy="2624042"/>
              </a:xfrm>
              <a:blipFill>
                <a:blip r:embed="rId2"/>
                <a:stretch>
                  <a:fillRect l="-1117" t="-2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9135F43B-CB28-4CBA-9050-9C82C463A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Surface Method – 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35898-D8CA-4F72-9733-61779748291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2E473-1BD2-4B38-8AF9-3C3DBD1BA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F82380-4BE9-404F-84AF-6756E9920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236" y="2010186"/>
            <a:ext cx="5166746" cy="39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A0DFBE-8C4D-42BA-BFB9-5F75A566E137}"/>
              </a:ext>
            </a:extLst>
          </p:cNvPr>
          <p:cNvCxnSpPr/>
          <p:nvPr/>
        </p:nvCxnSpPr>
        <p:spPr>
          <a:xfrm>
            <a:off x="2556768" y="4154750"/>
            <a:ext cx="2876365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1CF9F5-0861-4EA0-B99A-6E66FFC00088}"/>
              </a:ext>
            </a:extLst>
          </p:cNvPr>
          <p:cNvCxnSpPr/>
          <p:nvPr/>
        </p:nvCxnSpPr>
        <p:spPr>
          <a:xfrm>
            <a:off x="3204839" y="4154750"/>
            <a:ext cx="0" cy="113634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651C4E-3412-424B-896E-353D5608EFD4}"/>
              </a:ext>
            </a:extLst>
          </p:cNvPr>
          <p:cNvCxnSpPr/>
          <p:nvPr/>
        </p:nvCxnSpPr>
        <p:spPr>
          <a:xfrm>
            <a:off x="3783367" y="4154750"/>
            <a:ext cx="0" cy="113634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6261EB-C7D9-4AC3-AC13-AA903B27DB93}"/>
              </a:ext>
            </a:extLst>
          </p:cNvPr>
          <p:cNvSpPr txBox="1"/>
          <p:nvPr/>
        </p:nvSpPr>
        <p:spPr>
          <a:xfrm>
            <a:off x="6352583" y="3498637"/>
            <a:ext cx="260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Diameter = 4.6725 mm</a:t>
            </a:r>
          </a:p>
        </p:txBody>
      </p:sp>
    </p:spTree>
    <p:extLst>
      <p:ext uri="{BB962C8B-B14F-4D97-AF65-F5344CB8AC3E}">
        <p14:creationId xmlns:p14="http://schemas.microsoft.com/office/powerpoint/2010/main" val="86489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1D0A6-724E-4E08-956C-64946873F70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D0B8B6-1ECF-478A-9EEF-21131B515F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BC4F16-C678-492F-9A76-0F741C37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of Filament Diameter on Viscous Heating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FB515-5D09-4857-B2EC-5A849D58B215}"/>
              </a:ext>
            </a:extLst>
          </p:cNvPr>
          <p:cNvSpPr txBox="1"/>
          <p:nvPr/>
        </p:nvSpPr>
        <p:spPr>
          <a:xfrm>
            <a:off x="1096389" y="1096319"/>
            <a:ext cx="260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Diameter = 4.6725 mm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A0C7B-DAFC-4EBD-82A4-5ABC399E10C1}"/>
              </a:ext>
            </a:extLst>
          </p:cNvPr>
          <p:cNvSpPr txBox="1"/>
          <p:nvPr/>
        </p:nvSpPr>
        <p:spPr>
          <a:xfrm>
            <a:off x="5647903" y="1091807"/>
            <a:ext cx="237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Diameter = 6.35 mm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2156947-5C93-4B75-B75F-04AF88DE4A5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252468" y="1335494"/>
            <a:ext cx="5166746" cy="3960000"/>
          </a:xfrm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57A3FDE-CC28-4229-8100-A2F4AF9730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81971" y="1335494"/>
            <a:ext cx="5166746" cy="3960000"/>
          </a:xfrm>
        </p:spPr>
      </p:pic>
    </p:spTree>
    <p:extLst>
      <p:ext uri="{BB962C8B-B14F-4D97-AF65-F5344CB8AC3E}">
        <p14:creationId xmlns:p14="http://schemas.microsoft.com/office/powerpoint/2010/main" val="66981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1D0A6-724E-4E08-956C-64946873F70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D0B8B6-1ECF-478A-9EEF-21131B515F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BC4F16-C678-492F-9A76-0F741C37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of Filament Diameter on Viscous Heating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A0C7B-DAFC-4EBD-82A4-5ABC399E10C1}"/>
              </a:ext>
            </a:extLst>
          </p:cNvPr>
          <p:cNvSpPr txBox="1"/>
          <p:nvPr/>
        </p:nvSpPr>
        <p:spPr>
          <a:xfrm>
            <a:off x="5647903" y="1091807"/>
            <a:ext cx="237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Normalized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3303455-E7BE-46A5-9CC1-AB80EF135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2467" y="1335494"/>
            <a:ext cx="5166746" cy="3960000"/>
          </a:xfrm>
        </p:spPr>
      </p:pic>
      <p:pic>
        <p:nvPicPr>
          <p:cNvPr id="19" name="Content Placeholder 19">
            <a:extLst>
              <a:ext uri="{FF2B5EF4-FFF2-40B4-BE49-F238E27FC236}">
                <a16:creationId xmlns:a16="http://schemas.microsoft.com/office/drawing/2014/main" id="{EE641503-CB1C-4059-AB19-CBB9DA41B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971" y="1335494"/>
            <a:ext cx="5166746" cy="396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36BB4C7-9C38-4E1A-908A-127DE1503272}"/>
              </a:ext>
            </a:extLst>
          </p:cNvPr>
          <p:cNvSpPr txBox="1"/>
          <p:nvPr/>
        </p:nvSpPr>
        <p:spPr>
          <a:xfrm>
            <a:off x="1096389" y="1096319"/>
            <a:ext cx="260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Diameter = 4.6725 mm</a:t>
            </a:r>
          </a:p>
        </p:txBody>
      </p:sp>
    </p:spTree>
    <p:extLst>
      <p:ext uri="{BB962C8B-B14F-4D97-AF65-F5344CB8AC3E}">
        <p14:creationId xmlns:p14="http://schemas.microsoft.com/office/powerpoint/2010/main" val="1612350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1D0A6-724E-4E08-956C-64946873F70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D0B8B6-1ECF-478A-9EEF-21131B515F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BC4F16-C678-492F-9A76-0F741C37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of Filament Diameter on Viscous Heating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A0C7B-DAFC-4EBD-82A4-5ABC399E10C1}"/>
              </a:ext>
            </a:extLst>
          </p:cNvPr>
          <p:cNvSpPr txBox="1"/>
          <p:nvPr/>
        </p:nvSpPr>
        <p:spPr>
          <a:xfrm>
            <a:off x="5647903" y="1091807"/>
            <a:ext cx="237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Normalized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18DCCFA-D555-4C04-9FCA-579E8E13D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2467" y="1335494"/>
            <a:ext cx="5166746" cy="3960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4A2F17-D5EE-4E45-B12B-2987A0708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971" y="1335494"/>
            <a:ext cx="5166746" cy="396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28F386B-4D79-4C2B-90AD-2DE727230FF5}"/>
              </a:ext>
            </a:extLst>
          </p:cNvPr>
          <p:cNvSpPr txBox="1"/>
          <p:nvPr/>
        </p:nvSpPr>
        <p:spPr>
          <a:xfrm>
            <a:off x="1096389" y="1096319"/>
            <a:ext cx="260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Diameter = 6.35 mm</a:t>
            </a:r>
          </a:p>
        </p:txBody>
      </p:sp>
    </p:spTree>
    <p:extLst>
      <p:ext uri="{BB962C8B-B14F-4D97-AF65-F5344CB8AC3E}">
        <p14:creationId xmlns:p14="http://schemas.microsoft.com/office/powerpoint/2010/main" val="1896917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40BCEB-A406-4AC2-A6F4-DD093E796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0081" y="1335547"/>
            <a:ext cx="5166746" cy="396000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53F3B07-7F39-43D8-A3F5-CDBC7F0A8C0D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4231804" y="1335547"/>
            <a:ext cx="5166746" cy="3960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C769C-38B0-4A0B-8DA1-D4E6405C9CD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FF158-0757-479C-843E-4D5BC5492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6751B5-E8EA-480A-A0FD-B63B4C84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of Temperature on Viscous Heating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4F92C9-DA2E-4383-8E9B-38574872203F}"/>
                  </a:ext>
                </a:extLst>
              </p:cNvPr>
              <p:cNvSpPr txBox="1"/>
              <p:nvPr/>
            </p:nvSpPr>
            <p:spPr>
              <a:xfrm>
                <a:off x="1452970" y="1096319"/>
                <a:ext cx="1760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280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C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4F92C9-DA2E-4383-8E9B-385748722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970" y="1096319"/>
                <a:ext cx="1760643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D90586A-1A60-4778-8212-EFF3E0997F95}"/>
                  </a:ext>
                </a:extLst>
              </p:cNvPr>
              <p:cNvSpPr txBox="1"/>
              <p:nvPr/>
            </p:nvSpPr>
            <p:spPr>
              <a:xfrm>
                <a:off x="5930387" y="1096319"/>
                <a:ext cx="1760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295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C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D90586A-1A60-4778-8212-EFF3E0997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387" y="1096319"/>
                <a:ext cx="1760643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9852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1D0A6-724E-4E08-956C-64946873F70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D0B8B6-1ECF-478A-9EEF-21131B515F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BC4F16-C678-492F-9A76-0F741C37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 of Temperature on Viscous Heating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A0C7B-DAFC-4EBD-82A4-5ABC399E10C1}"/>
              </a:ext>
            </a:extLst>
          </p:cNvPr>
          <p:cNvSpPr txBox="1"/>
          <p:nvPr/>
        </p:nvSpPr>
        <p:spPr>
          <a:xfrm>
            <a:off x="5647903" y="1091807"/>
            <a:ext cx="237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Normalized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4C790-8286-4828-B175-D291FB56F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971" y="1335494"/>
            <a:ext cx="5166746" cy="3960000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6C82B38-4E77-4D3B-9149-38D511F77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2467" y="1335494"/>
            <a:ext cx="5166746" cy="39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36481-3317-4A2E-8F60-E08516A9CA15}"/>
                  </a:ext>
                </a:extLst>
              </p:cNvPr>
              <p:cNvSpPr txBox="1"/>
              <p:nvPr/>
            </p:nvSpPr>
            <p:spPr>
              <a:xfrm>
                <a:off x="1452970" y="1096319"/>
                <a:ext cx="1760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265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C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7836481-3317-4A2E-8F60-E08516A9C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970" y="1096319"/>
                <a:ext cx="1760643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67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EE4F88B-A7EB-494A-89FF-00D57FB22A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PROTOTYPE DESIGN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028A2-F86E-4FAE-8074-BD90D1B168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931" y="2770152"/>
            <a:ext cx="5994400" cy="1798036"/>
          </a:xfrm>
        </p:spPr>
        <p:txBody>
          <a:bodyPr/>
          <a:lstStyle/>
          <a:p>
            <a:r>
              <a:rPr lang="en-US" sz="1600" dirty="0"/>
              <a:t>Tim A. Osswald</a:t>
            </a:r>
          </a:p>
          <a:p>
            <a:r>
              <a:rPr lang="en-US" sz="1600" dirty="0"/>
              <a:t>Allen Jonathan Román</a:t>
            </a:r>
          </a:p>
          <a:p>
            <a:endParaRPr lang="en-US" sz="1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85A12E-7C63-41AA-9DCE-0CAFEA99E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463" y="638695"/>
            <a:ext cx="5994400" cy="1092798"/>
          </a:xfrm>
        </p:spPr>
        <p:txBody>
          <a:bodyPr/>
          <a:lstStyle/>
          <a:p>
            <a:r>
              <a:rPr lang="en-US" sz="2000" dirty="0"/>
              <a:t>Accelerating FFF Printing via Viscous Heating</a:t>
            </a:r>
          </a:p>
        </p:txBody>
      </p:sp>
    </p:spTree>
    <p:extLst>
      <p:ext uri="{BB962C8B-B14F-4D97-AF65-F5344CB8AC3E}">
        <p14:creationId xmlns:p14="http://schemas.microsoft.com/office/powerpoint/2010/main" val="2651475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B0C89FB-C94D-4E98-8776-82E339DC6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255" y="873125"/>
            <a:ext cx="2652052" cy="488473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90941F3-AD2D-48FA-95C0-6F7DD297F5CC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4633913" y="1492651"/>
            <a:ext cx="4319587" cy="364568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6EC27-30FB-4BC5-83B6-BBB12907331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F0F10-B59E-4760-93A2-C66EC41B7E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098F08F-7056-4FA0-887B-6B24A736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Prototype Design</a:t>
            </a:r>
          </a:p>
        </p:txBody>
      </p:sp>
    </p:spTree>
    <p:extLst>
      <p:ext uri="{BB962C8B-B14F-4D97-AF65-F5344CB8AC3E}">
        <p14:creationId xmlns:p14="http://schemas.microsoft.com/office/powerpoint/2010/main" val="3011555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4A9F5ED-73FA-4122-AAD5-D568F7652B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b="1" dirty="0"/>
                  <a:t>Crucial dimensions which will be tested to ensure material flows properly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g [mm]= amount of filament exposed to direct heat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d [mm] = die length</a:t>
                </a:r>
              </a:p>
              <a:p>
                <a:pPr lvl="1"/>
                <a:r>
                  <a:rPr lang="en-US" dirty="0"/>
                  <a:t>Longer die length to ensure relaxation occurs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 [mm] = radius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[degrees] = interior taper angle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4A9F5ED-73FA-4122-AAD5-D568F7652B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684" t="-1498" r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2CAC7F-AB41-4A07-B946-5D831871FBF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4633913" y="1602672"/>
            <a:ext cx="4319587" cy="342564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D834B-520E-496E-AA87-E0AEA81E8EB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9B9071-0C72-4F81-9F5E-A80A4D4F8C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A81FAE-EC2D-4346-9674-EE6DAC1B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Crucial Dimensions of Prototype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274780-DC6F-401D-A22A-2625BCC5626C}"/>
              </a:ext>
            </a:extLst>
          </p:cNvPr>
          <p:cNvCxnSpPr/>
          <p:nvPr/>
        </p:nvCxnSpPr>
        <p:spPr>
          <a:xfrm flipH="1">
            <a:off x="6855619" y="3798094"/>
            <a:ext cx="62150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F144D5-5A31-4AA3-B17C-B6CBBF0D17FE}"/>
              </a:ext>
            </a:extLst>
          </p:cNvPr>
          <p:cNvCxnSpPr/>
          <p:nvPr/>
        </p:nvCxnSpPr>
        <p:spPr>
          <a:xfrm flipH="1">
            <a:off x="6884194" y="3798094"/>
            <a:ext cx="592931" cy="28813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2148BFD-E998-4D65-97F1-5D326B0D7B44}"/>
              </a:ext>
            </a:extLst>
          </p:cNvPr>
          <p:cNvCxnSpPr/>
          <p:nvPr/>
        </p:nvCxnSpPr>
        <p:spPr>
          <a:xfrm>
            <a:off x="7018020" y="3901440"/>
            <a:ext cx="914400" cy="914400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1A73A4-A48C-4BDA-B4D4-758C7AB796DF}"/>
                  </a:ext>
                </a:extLst>
              </p:cNvPr>
              <p:cNvSpPr txBox="1"/>
              <p:nvPr/>
            </p:nvSpPr>
            <p:spPr>
              <a:xfrm>
                <a:off x="7861952" y="4610047"/>
                <a:ext cx="113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  <a:r>
                  <a:rPr lang="en-US" sz="1050" dirty="0"/>
                  <a:t>[degrees]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1A73A4-A48C-4BDA-B4D4-758C7AB79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952" y="4610047"/>
                <a:ext cx="1133887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0A1A77C-9AB1-4B79-AF42-AF77996428A1}"/>
              </a:ext>
            </a:extLst>
          </p:cNvPr>
          <p:cNvCxnSpPr/>
          <p:nvPr/>
        </p:nvCxnSpPr>
        <p:spPr>
          <a:xfrm flipH="1">
            <a:off x="6146800" y="4086225"/>
            <a:ext cx="4953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4C2E75-3213-4BD0-8A1E-FF0641F74418}"/>
              </a:ext>
            </a:extLst>
          </p:cNvPr>
          <p:cNvCxnSpPr/>
          <p:nvPr/>
        </p:nvCxnSpPr>
        <p:spPr>
          <a:xfrm flipH="1">
            <a:off x="6153150" y="4765221"/>
            <a:ext cx="4953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F25FF66-A896-4AB3-B581-02F45D20330A}"/>
              </a:ext>
            </a:extLst>
          </p:cNvPr>
          <p:cNvCxnSpPr>
            <a:cxnSpLocks/>
          </p:cNvCxnSpPr>
          <p:nvPr/>
        </p:nvCxnSpPr>
        <p:spPr>
          <a:xfrm flipV="1">
            <a:off x="6397625" y="4086225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58C4B46-C799-4465-871B-E8E2C8CF4742}"/>
              </a:ext>
            </a:extLst>
          </p:cNvPr>
          <p:cNvCxnSpPr>
            <a:cxnSpLocks/>
          </p:cNvCxnSpPr>
          <p:nvPr/>
        </p:nvCxnSpPr>
        <p:spPr>
          <a:xfrm>
            <a:off x="6400800" y="4517571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785C142C-6BF5-46A0-8A24-198D9704D6EF}"/>
              </a:ext>
            </a:extLst>
          </p:cNvPr>
          <p:cNvCxnSpPr/>
          <p:nvPr/>
        </p:nvCxnSpPr>
        <p:spPr>
          <a:xfrm rot="10800000" flipV="1">
            <a:off x="5407026" y="4435475"/>
            <a:ext cx="987425" cy="51441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E8243E-1717-4B5A-AB29-04485A0711EF}"/>
              </a:ext>
            </a:extLst>
          </p:cNvPr>
          <p:cNvSpPr txBox="1"/>
          <p:nvPr/>
        </p:nvSpPr>
        <p:spPr>
          <a:xfrm>
            <a:off x="4684713" y="4937411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 </a:t>
            </a:r>
            <a:r>
              <a:rPr lang="en-US" sz="1050" dirty="0"/>
              <a:t>[mm]</a:t>
            </a:r>
            <a:endParaRPr lang="en-US" sz="1600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63655BA-12AE-4F3B-92AD-EB7001C6BA10}"/>
              </a:ext>
            </a:extLst>
          </p:cNvPr>
          <p:cNvCxnSpPr/>
          <p:nvPr/>
        </p:nvCxnSpPr>
        <p:spPr>
          <a:xfrm flipH="1">
            <a:off x="5437822" y="3139842"/>
            <a:ext cx="58912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444C4AE-DE10-485D-AACE-6632BCFA225B}"/>
              </a:ext>
            </a:extLst>
          </p:cNvPr>
          <p:cNvCxnSpPr/>
          <p:nvPr/>
        </p:nvCxnSpPr>
        <p:spPr>
          <a:xfrm flipH="1">
            <a:off x="5437822" y="3790951"/>
            <a:ext cx="58912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5C60A9-5BA3-477D-B49D-0951F18248B4}"/>
              </a:ext>
            </a:extLst>
          </p:cNvPr>
          <p:cNvCxnSpPr>
            <a:cxnSpLocks/>
          </p:cNvCxnSpPr>
          <p:nvPr/>
        </p:nvCxnSpPr>
        <p:spPr>
          <a:xfrm flipV="1">
            <a:off x="5728098" y="3143247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66A555-AB05-4140-A4A2-F82BA761DC8F}"/>
              </a:ext>
            </a:extLst>
          </p:cNvPr>
          <p:cNvCxnSpPr>
            <a:cxnSpLocks/>
          </p:cNvCxnSpPr>
          <p:nvPr/>
        </p:nvCxnSpPr>
        <p:spPr>
          <a:xfrm>
            <a:off x="5731273" y="3548402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39E28D73-5BD3-4EF4-9F8B-E1ADF8DE3154}"/>
              </a:ext>
            </a:extLst>
          </p:cNvPr>
          <p:cNvCxnSpPr>
            <a:cxnSpLocks/>
          </p:cNvCxnSpPr>
          <p:nvPr/>
        </p:nvCxnSpPr>
        <p:spPr>
          <a:xfrm rot="5400000">
            <a:off x="4860878" y="3463205"/>
            <a:ext cx="851787" cy="851694"/>
          </a:xfrm>
          <a:prstGeom prst="curvedConnector3">
            <a:avLst>
              <a:gd name="adj1" fmla="val 11532"/>
            </a:avLst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1796DC3-9363-49B6-B52D-91E6000C1A89}"/>
              </a:ext>
            </a:extLst>
          </p:cNvPr>
          <p:cNvSpPr txBox="1"/>
          <p:nvPr/>
        </p:nvSpPr>
        <p:spPr>
          <a:xfrm>
            <a:off x="4031449" y="4266198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 </a:t>
            </a:r>
            <a:r>
              <a:rPr lang="en-US" sz="1050" dirty="0"/>
              <a:t>[mm]</a:t>
            </a:r>
            <a:endParaRPr lang="en-US" sz="16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866126-EF02-43D9-8A13-64C29E5D97B3}"/>
              </a:ext>
            </a:extLst>
          </p:cNvPr>
          <p:cNvCxnSpPr/>
          <p:nvPr/>
        </p:nvCxnSpPr>
        <p:spPr>
          <a:xfrm flipV="1">
            <a:off x="6764021" y="3128157"/>
            <a:ext cx="0" cy="1637064"/>
          </a:xfrm>
          <a:prstGeom prst="line">
            <a:avLst/>
          </a:prstGeom>
          <a:ln w="12700">
            <a:solidFill>
              <a:srgbClr val="FF0000"/>
            </a:solidFill>
            <a:prstDash val="dash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57A3583-855F-468D-BC17-30275338A730}"/>
              </a:ext>
            </a:extLst>
          </p:cNvPr>
          <p:cNvCxnSpPr/>
          <p:nvPr/>
        </p:nvCxnSpPr>
        <p:spPr>
          <a:xfrm flipV="1">
            <a:off x="6764021" y="3128157"/>
            <a:ext cx="0" cy="492916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4C7F0A8-89CA-487C-A99E-309AD853AD8A}"/>
              </a:ext>
            </a:extLst>
          </p:cNvPr>
          <p:cNvCxnSpPr/>
          <p:nvPr/>
        </p:nvCxnSpPr>
        <p:spPr>
          <a:xfrm flipV="1">
            <a:off x="7495541" y="3134097"/>
            <a:ext cx="0" cy="492916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A20271B-1A5D-4A2C-978F-29840809B51B}"/>
              </a:ext>
            </a:extLst>
          </p:cNvPr>
          <p:cNvCxnSpPr/>
          <p:nvPr/>
        </p:nvCxnSpPr>
        <p:spPr>
          <a:xfrm flipH="1">
            <a:off x="6764021" y="3390897"/>
            <a:ext cx="2178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074B30C-FBCD-43A1-B533-AB7E7B7FE511}"/>
              </a:ext>
            </a:extLst>
          </p:cNvPr>
          <p:cNvCxnSpPr>
            <a:cxnSpLocks/>
          </p:cNvCxnSpPr>
          <p:nvPr/>
        </p:nvCxnSpPr>
        <p:spPr>
          <a:xfrm>
            <a:off x="7238366" y="3390897"/>
            <a:ext cx="2571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FB0D499F-0296-4AA4-8E87-3BAFA855A058}"/>
              </a:ext>
            </a:extLst>
          </p:cNvPr>
          <p:cNvCxnSpPr>
            <a:cxnSpLocks/>
          </p:cNvCxnSpPr>
          <p:nvPr/>
        </p:nvCxnSpPr>
        <p:spPr>
          <a:xfrm>
            <a:off x="7071360" y="3415790"/>
            <a:ext cx="1357535" cy="942850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10D0954-5A4E-4C15-A194-A9B37CC1E025}"/>
              </a:ext>
            </a:extLst>
          </p:cNvPr>
          <p:cNvSpPr txBox="1"/>
          <p:nvPr/>
        </p:nvSpPr>
        <p:spPr>
          <a:xfrm>
            <a:off x="7877954" y="4206063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 </a:t>
            </a:r>
            <a:r>
              <a:rPr lang="en-US" sz="1050" dirty="0"/>
              <a:t>[mm]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640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A9F5ED-73FA-4122-AAD5-D568F7652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Crucial dimensions which will be tested to ensure material flows properly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Issues to avoid with solutions:</a:t>
            </a:r>
          </a:p>
          <a:p>
            <a:pPr marL="342900" indent="-342900">
              <a:buAutoNum type="arabicParenR"/>
            </a:pPr>
            <a:r>
              <a:rPr lang="en-US" sz="1600" dirty="0"/>
              <a:t>Centrifugal forces to not allow proper extrusion</a:t>
            </a:r>
          </a:p>
          <a:p>
            <a:pPr marL="617537" lvl="1" indent="-342900">
              <a:buFont typeface="Arial" panose="020B0604020202020204" pitchFamily="34" charset="0"/>
              <a:buChar char="•"/>
            </a:pPr>
            <a:r>
              <a:rPr lang="en-US" sz="1400" b="1" dirty="0"/>
              <a:t>Possible solution: </a:t>
            </a:r>
            <a:r>
              <a:rPr lang="en-US" sz="1400" dirty="0"/>
              <a:t>Area highlighted in green will be threaded to act as a conveying screw. Additionally, guide tube will be counter-rotating to create positive pressure zone to ensure material does not go up.</a:t>
            </a:r>
          </a:p>
          <a:p>
            <a:pPr marL="342900" indent="-342900">
              <a:buAutoNum type="arabicParenR"/>
            </a:pPr>
            <a:r>
              <a:rPr lang="en-US" sz="1600" dirty="0"/>
              <a:t>Material will not have enough time to relax, resulting in extrusion defects</a:t>
            </a:r>
          </a:p>
          <a:p>
            <a:pPr marL="617537" lvl="1" indent="-342900">
              <a:buFont typeface="Arial" panose="020B0604020202020204" pitchFamily="34" charset="0"/>
              <a:buChar char="•"/>
            </a:pPr>
            <a:r>
              <a:rPr lang="en-US" sz="1400" b="1" dirty="0"/>
              <a:t>Possible solution</a:t>
            </a:r>
            <a:r>
              <a:rPr lang="en-US" sz="1400" dirty="0"/>
              <a:t>: Test various capillary lengths to ensure smooth extrudate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2CAC7F-AB41-4A07-B946-5D831871FBF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633913" y="1602672"/>
            <a:ext cx="4319587" cy="342564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D834B-520E-496E-AA87-E0AEA81E8EB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9B9071-0C72-4F81-9F5E-A80A4D4F8C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A81FAE-EC2D-4346-9674-EE6DAC1B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Crucial Dimensions of Prototype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274780-DC6F-401D-A22A-2625BCC5626C}"/>
              </a:ext>
            </a:extLst>
          </p:cNvPr>
          <p:cNvCxnSpPr/>
          <p:nvPr/>
        </p:nvCxnSpPr>
        <p:spPr>
          <a:xfrm flipH="1">
            <a:off x="6855619" y="3798094"/>
            <a:ext cx="62150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F144D5-5A31-4AA3-B17C-B6CBBF0D17FE}"/>
              </a:ext>
            </a:extLst>
          </p:cNvPr>
          <p:cNvCxnSpPr/>
          <p:nvPr/>
        </p:nvCxnSpPr>
        <p:spPr>
          <a:xfrm flipH="1">
            <a:off x="6884194" y="3798094"/>
            <a:ext cx="592931" cy="28813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2148BFD-E998-4D65-97F1-5D326B0D7B44}"/>
              </a:ext>
            </a:extLst>
          </p:cNvPr>
          <p:cNvCxnSpPr/>
          <p:nvPr/>
        </p:nvCxnSpPr>
        <p:spPr>
          <a:xfrm>
            <a:off x="7018020" y="3901440"/>
            <a:ext cx="914400" cy="914400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1A73A4-A48C-4BDA-B4D4-758C7AB796DF}"/>
                  </a:ext>
                </a:extLst>
              </p:cNvPr>
              <p:cNvSpPr txBox="1"/>
              <p:nvPr/>
            </p:nvSpPr>
            <p:spPr>
              <a:xfrm>
                <a:off x="7861952" y="4610047"/>
                <a:ext cx="113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  <a:r>
                  <a:rPr lang="en-US" sz="1050" dirty="0"/>
                  <a:t>[degrees]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1A73A4-A48C-4BDA-B4D4-758C7AB79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952" y="4610047"/>
                <a:ext cx="1133887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0A1A77C-9AB1-4B79-AF42-AF77996428A1}"/>
              </a:ext>
            </a:extLst>
          </p:cNvPr>
          <p:cNvCxnSpPr/>
          <p:nvPr/>
        </p:nvCxnSpPr>
        <p:spPr>
          <a:xfrm flipH="1">
            <a:off x="6146800" y="4086225"/>
            <a:ext cx="4953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4C2E75-3213-4BD0-8A1E-FF0641F74418}"/>
              </a:ext>
            </a:extLst>
          </p:cNvPr>
          <p:cNvCxnSpPr/>
          <p:nvPr/>
        </p:nvCxnSpPr>
        <p:spPr>
          <a:xfrm flipH="1">
            <a:off x="6153150" y="4765221"/>
            <a:ext cx="4953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F25FF66-A896-4AB3-B581-02F45D20330A}"/>
              </a:ext>
            </a:extLst>
          </p:cNvPr>
          <p:cNvCxnSpPr>
            <a:cxnSpLocks/>
          </p:cNvCxnSpPr>
          <p:nvPr/>
        </p:nvCxnSpPr>
        <p:spPr>
          <a:xfrm flipV="1">
            <a:off x="6397625" y="4086225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58C4B46-C799-4465-871B-E8E2C8CF4742}"/>
              </a:ext>
            </a:extLst>
          </p:cNvPr>
          <p:cNvCxnSpPr>
            <a:cxnSpLocks/>
          </p:cNvCxnSpPr>
          <p:nvPr/>
        </p:nvCxnSpPr>
        <p:spPr>
          <a:xfrm>
            <a:off x="6400800" y="4517571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785C142C-6BF5-46A0-8A24-198D9704D6EF}"/>
              </a:ext>
            </a:extLst>
          </p:cNvPr>
          <p:cNvCxnSpPr/>
          <p:nvPr/>
        </p:nvCxnSpPr>
        <p:spPr>
          <a:xfrm rot="10800000" flipV="1">
            <a:off x="5407026" y="4435475"/>
            <a:ext cx="987425" cy="51441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E8243E-1717-4B5A-AB29-04485A0711EF}"/>
              </a:ext>
            </a:extLst>
          </p:cNvPr>
          <p:cNvSpPr txBox="1"/>
          <p:nvPr/>
        </p:nvSpPr>
        <p:spPr>
          <a:xfrm>
            <a:off x="4684713" y="4937411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 </a:t>
            </a:r>
            <a:r>
              <a:rPr lang="en-US" sz="1050" dirty="0"/>
              <a:t>[mm]</a:t>
            </a:r>
            <a:endParaRPr lang="en-US" sz="1600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63655BA-12AE-4F3B-92AD-EB7001C6BA10}"/>
              </a:ext>
            </a:extLst>
          </p:cNvPr>
          <p:cNvCxnSpPr/>
          <p:nvPr/>
        </p:nvCxnSpPr>
        <p:spPr>
          <a:xfrm flipH="1">
            <a:off x="5437822" y="3139842"/>
            <a:ext cx="58912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444C4AE-DE10-485D-AACE-6632BCFA225B}"/>
              </a:ext>
            </a:extLst>
          </p:cNvPr>
          <p:cNvCxnSpPr/>
          <p:nvPr/>
        </p:nvCxnSpPr>
        <p:spPr>
          <a:xfrm flipH="1">
            <a:off x="5437822" y="3790951"/>
            <a:ext cx="58912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5C60A9-5BA3-477D-B49D-0951F18248B4}"/>
              </a:ext>
            </a:extLst>
          </p:cNvPr>
          <p:cNvCxnSpPr>
            <a:cxnSpLocks/>
          </p:cNvCxnSpPr>
          <p:nvPr/>
        </p:nvCxnSpPr>
        <p:spPr>
          <a:xfrm flipV="1">
            <a:off x="5728098" y="3143247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66A555-AB05-4140-A4A2-F82BA761DC8F}"/>
              </a:ext>
            </a:extLst>
          </p:cNvPr>
          <p:cNvCxnSpPr>
            <a:cxnSpLocks/>
          </p:cNvCxnSpPr>
          <p:nvPr/>
        </p:nvCxnSpPr>
        <p:spPr>
          <a:xfrm>
            <a:off x="5731273" y="3548402"/>
            <a:ext cx="3175" cy="2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39E28D73-5BD3-4EF4-9F8B-E1ADF8DE3154}"/>
              </a:ext>
            </a:extLst>
          </p:cNvPr>
          <p:cNvCxnSpPr>
            <a:cxnSpLocks/>
          </p:cNvCxnSpPr>
          <p:nvPr/>
        </p:nvCxnSpPr>
        <p:spPr>
          <a:xfrm rot="5400000">
            <a:off x="4860878" y="3463205"/>
            <a:ext cx="851787" cy="851694"/>
          </a:xfrm>
          <a:prstGeom prst="curvedConnector3">
            <a:avLst>
              <a:gd name="adj1" fmla="val 11532"/>
            </a:avLst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1796DC3-9363-49B6-B52D-91E6000C1A89}"/>
              </a:ext>
            </a:extLst>
          </p:cNvPr>
          <p:cNvSpPr txBox="1"/>
          <p:nvPr/>
        </p:nvSpPr>
        <p:spPr>
          <a:xfrm>
            <a:off x="4031449" y="4266198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 </a:t>
            </a:r>
            <a:r>
              <a:rPr lang="en-US" sz="1050" dirty="0"/>
              <a:t>[mm]</a:t>
            </a:r>
            <a:endParaRPr lang="en-US" sz="16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866126-EF02-43D9-8A13-64C29E5D97B3}"/>
              </a:ext>
            </a:extLst>
          </p:cNvPr>
          <p:cNvCxnSpPr/>
          <p:nvPr/>
        </p:nvCxnSpPr>
        <p:spPr>
          <a:xfrm flipV="1">
            <a:off x="6764021" y="3128157"/>
            <a:ext cx="0" cy="1637064"/>
          </a:xfrm>
          <a:prstGeom prst="line">
            <a:avLst/>
          </a:prstGeom>
          <a:ln w="12700">
            <a:solidFill>
              <a:srgbClr val="FF0000"/>
            </a:solidFill>
            <a:prstDash val="dash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57A3583-855F-468D-BC17-30275338A730}"/>
              </a:ext>
            </a:extLst>
          </p:cNvPr>
          <p:cNvCxnSpPr/>
          <p:nvPr/>
        </p:nvCxnSpPr>
        <p:spPr>
          <a:xfrm flipV="1">
            <a:off x="6764021" y="3128157"/>
            <a:ext cx="0" cy="492916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4C7F0A8-89CA-487C-A99E-309AD853AD8A}"/>
              </a:ext>
            </a:extLst>
          </p:cNvPr>
          <p:cNvCxnSpPr/>
          <p:nvPr/>
        </p:nvCxnSpPr>
        <p:spPr>
          <a:xfrm flipV="1">
            <a:off x="7495541" y="3134097"/>
            <a:ext cx="0" cy="492916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A20271B-1A5D-4A2C-978F-29840809B51B}"/>
              </a:ext>
            </a:extLst>
          </p:cNvPr>
          <p:cNvCxnSpPr/>
          <p:nvPr/>
        </p:nvCxnSpPr>
        <p:spPr>
          <a:xfrm flipH="1">
            <a:off x="6764021" y="3390897"/>
            <a:ext cx="2178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074B30C-FBCD-43A1-B533-AB7E7B7FE511}"/>
              </a:ext>
            </a:extLst>
          </p:cNvPr>
          <p:cNvCxnSpPr>
            <a:cxnSpLocks/>
          </p:cNvCxnSpPr>
          <p:nvPr/>
        </p:nvCxnSpPr>
        <p:spPr>
          <a:xfrm>
            <a:off x="7238366" y="3390897"/>
            <a:ext cx="2571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FB0D499F-0296-4AA4-8E87-3BAFA855A058}"/>
              </a:ext>
            </a:extLst>
          </p:cNvPr>
          <p:cNvCxnSpPr>
            <a:cxnSpLocks/>
          </p:cNvCxnSpPr>
          <p:nvPr/>
        </p:nvCxnSpPr>
        <p:spPr>
          <a:xfrm>
            <a:off x="7071360" y="3415790"/>
            <a:ext cx="1357535" cy="942850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10D0954-5A4E-4C15-A194-A9B37CC1E025}"/>
              </a:ext>
            </a:extLst>
          </p:cNvPr>
          <p:cNvSpPr txBox="1"/>
          <p:nvPr/>
        </p:nvSpPr>
        <p:spPr>
          <a:xfrm>
            <a:off x="7877954" y="4206063"/>
            <a:ext cx="17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 </a:t>
            </a:r>
            <a:r>
              <a:rPr lang="en-US" sz="1050" dirty="0"/>
              <a:t>[mm]</a:t>
            </a: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CDEF210-94C1-4112-B2B7-1BC07A97E949}"/>
                  </a:ext>
                </a:extLst>
              </p14:cNvPr>
              <p14:cNvContentPartPr/>
              <p14:nvPr/>
            </p14:nvContentPartPr>
            <p14:xfrm>
              <a:off x="6300608" y="2467720"/>
              <a:ext cx="927000" cy="606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CDEF210-94C1-4112-B2B7-1BC07A97E9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46968" y="2360080"/>
                <a:ext cx="1034640" cy="82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DB6E7DD-6281-4292-9808-42F5D00554FB}"/>
                  </a:ext>
                </a:extLst>
              </p14:cNvPr>
              <p14:cNvContentPartPr/>
              <p14:nvPr/>
            </p14:nvContentPartPr>
            <p14:xfrm>
              <a:off x="6755648" y="2694880"/>
              <a:ext cx="360" cy="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DB6E7DD-6281-4292-9808-42F5D00554F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01648" y="2587240"/>
                <a:ext cx="10800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84A2336-5A86-46BA-B4B6-BA4E4E7CE9CA}"/>
                  </a:ext>
                </a:extLst>
              </p14:cNvPr>
              <p14:cNvContentPartPr/>
              <p14:nvPr/>
            </p14:nvContentPartPr>
            <p14:xfrm>
              <a:off x="6489248" y="2645200"/>
              <a:ext cx="539640" cy="418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84A2336-5A86-46BA-B4B6-BA4E4E7CE9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35248" y="2537560"/>
                <a:ext cx="64728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BC63541-5BA3-473A-8451-E55A34AFD4D9}"/>
                  </a:ext>
                </a:extLst>
              </p14:cNvPr>
              <p14:cNvContentPartPr/>
              <p14:nvPr/>
            </p14:nvContentPartPr>
            <p14:xfrm>
              <a:off x="6558368" y="2617480"/>
              <a:ext cx="561600" cy="181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BC63541-5BA3-473A-8451-E55A34AFD4D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04728" y="2509480"/>
                <a:ext cx="66924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AF1FC4C-27BA-4E7B-A431-7605B2774946}"/>
                  </a:ext>
                </a:extLst>
              </p14:cNvPr>
              <p14:cNvContentPartPr/>
              <p14:nvPr/>
            </p14:nvContentPartPr>
            <p14:xfrm>
              <a:off x="6682568" y="2414440"/>
              <a:ext cx="182520" cy="40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AF1FC4C-27BA-4E7B-A431-7605B277494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28568" y="2306440"/>
                <a:ext cx="290160" cy="62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F91EEAE-96E1-43DB-A826-3E76FCEED519}"/>
                  </a:ext>
                </a:extLst>
              </p14:cNvPr>
              <p14:cNvContentPartPr/>
              <p14:nvPr/>
            </p14:nvContentPartPr>
            <p14:xfrm>
              <a:off x="6764288" y="2054080"/>
              <a:ext cx="320040" cy="211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F91EEAE-96E1-43DB-A826-3E76FCEED51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10288" y="1946440"/>
                <a:ext cx="427680" cy="42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3804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804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A8C21-A9B2-412F-95B9-60847B8B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 Diameter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BCAEFB-322E-43AB-B732-FA8641DF8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732" y="1628180"/>
            <a:ext cx="5630228" cy="430156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FBAD604-CB0E-4EC0-AA9F-11B9D48B4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195" y="3080084"/>
            <a:ext cx="4944840" cy="3777916"/>
          </a:xfr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046D1CF-BD80-421A-A3C6-F5B24557F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950" y="1230900"/>
            <a:ext cx="5754100" cy="43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20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43EF-B3B3-4AF5-B6BB-95B521E7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 Diameter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3235D8-4CA5-47BD-8BFA-2838FC47E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5546" y="2063497"/>
            <a:ext cx="4212908" cy="3218711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13B246E-82A7-4E0F-B869-C8CA50354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761" y="1050449"/>
            <a:ext cx="6226477" cy="47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84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BE7B3-EE96-41EE-BEEC-94CBA4ABE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 Diameter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8BBCCA-D228-4BBB-AC1E-FBB5695D7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7513" y="2624733"/>
            <a:ext cx="3228975" cy="2466975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9BD39BB-902A-48B0-972F-131AB12B3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637" y="1219200"/>
            <a:ext cx="5648082" cy="43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66818"/>
      </p:ext>
    </p:extLst>
  </p:cSld>
  <p:clrMapOvr>
    <a:masterClrMapping/>
  </p:clrMapOvr>
</p:sld>
</file>

<file path=ppt/theme/theme1.xml><?xml version="1.0" encoding="utf-8"?>
<a:theme xmlns:a="http://schemas.openxmlformats.org/drawingml/2006/main" name="PEC Master">
  <a:themeElements>
    <a:clrScheme name="PEC Color Palette">
      <a:dk1>
        <a:sysClr val="windowText" lastClr="000000"/>
      </a:dk1>
      <a:lt1>
        <a:sysClr val="window" lastClr="FFFFFF"/>
      </a:lt1>
      <a:dk2>
        <a:srgbClr val="B70101"/>
      </a:dk2>
      <a:lt2>
        <a:srgbClr val="E7D9C1"/>
      </a:lt2>
      <a:accent1>
        <a:srgbClr val="660000"/>
      </a:accent1>
      <a:accent2>
        <a:srgbClr val="990000"/>
      </a:accent2>
      <a:accent3>
        <a:srgbClr val="AC0809"/>
      </a:accent3>
      <a:accent4>
        <a:srgbClr val="C8C5BB"/>
      </a:accent4>
      <a:accent5>
        <a:srgbClr val="CACCBD"/>
      </a:accent5>
      <a:accent6>
        <a:srgbClr val="DDDAC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8112117C-44F4-456F-88F5-088B5524106E}" vid="{B97163B2-9930-4960-AB5A-15B9D6317D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4169BFA647F46AFD83AC315BA3D63" ma:contentTypeVersion="2" ma:contentTypeDescription="Create a new document." ma:contentTypeScope="" ma:versionID="1e082cca3ee483550df9574b12722cdd">
  <xsd:schema xmlns:xsd="http://www.w3.org/2001/XMLSchema" xmlns:xs="http://www.w3.org/2001/XMLSchema" xmlns:p="http://schemas.microsoft.com/office/2006/metadata/properties" xmlns:ns2="7f430909-d647-4341-b1df-7fc84fb9b34a" targetNamespace="http://schemas.microsoft.com/office/2006/metadata/properties" ma:root="true" ma:fieldsID="c28dca4cd5bfe63dd7bd5933b9e4a07a" ns2:_="">
    <xsd:import namespace="7f430909-d647-4341-b1df-7fc84fb9b3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430909-d647-4341-b1df-7fc84fb9b3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4A0568-6E09-4928-9FBB-685AFD8B7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430909-d647-4341-b1df-7fc84fb9b3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FF38A9-361E-4E0C-9C36-04DE88C7D420}">
  <ds:schemaRefs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7f430909-d647-4341-b1df-7fc84fb9b34a"/>
  </ds:schemaRefs>
</ds:datastoreItem>
</file>

<file path=customXml/itemProps3.xml><?xml version="1.0" encoding="utf-8"?>
<ds:datastoreItem xmlns:ds="http://schemas.openxmlformats.org/officeDocument/2006/customXml" ds:itemID="{2D8E82F4-521D-435B-BC92-445D9739DB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PEC_Template_2016_July_4x3</Template>
  <TotalTime>7236</TotalTime>
  <Words>566</Words>
  <Application>Microsoft Office PowerPoint</Application>
  <PresentationFormat>On-screen Show (4:3)</PresentationFormat>
  <Paragraphs>113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Wingdings</vt:lpstr>
      <vt:lpstr>PEC Master</vt:lpstr>
      <vt:lpstr>PowerPoint Presentation</vt:lpstr>
      <vt:lpstr>Accelerating FFF Printing via Viscous Heating</vt:lpstr>
      <vt:lpstr>Completed workflow</vt:lpstr>
      <vt:lpstr>Response Surface Method – Pareto Chart</vt:lpstr>
      <vt:lpstr>Response Surface Method – Contour Plots</vt:lpstr>
      <vt:lpstr>Response Surface Method – Conclusions</vt:lpstr>
      <vt:lpstr>Influence of Filament Diameter on Viscous Heating</vt:lpstr>
      <vt:lpstr>Influence of Filament Diameter on Viscous Heating</vt:lpstr>
      <vt:lpstr>Influence of Filament Diameter on Viscous Heating</vt:lpstr>
      <vt:lpstr>Influence of Temperature on Viscous Heating</vt:lpstr>
      <vt:lpstr>Influence of Temperature on Viscous Heating</vt:lpstr>
      <vt:lpstr>Accelerating FFF Printing via Viscous Heating</vt:lpstr>
      <vt:lpstr>Preliminary Prototype Design</vt:lpstr>
      <vt:lpstr>Crucial Dimensions of Prototype</vt:lpstr>
      <vt:lpstr>Crucial Dimensions of Prototype</vt:lpstr>
      <vt:lpstr>PowerPoint Presentation</vt:lpstr>
      <vt:lpstr>Medium Diameter</vt:lpstr>
      <vt:lpstr>Medium Diameter</vt:lpstr>
      <vt:lpstr>Medium Diameter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Allen Roman</dc:creator>
  <cp:keywords/>
  <dc:description/>
  <cp:lastModifiedBy>Allen Roman</cp:lastModifiedBy>
  <cp:revision>71</cp:revision>
  <cp:lastPrinted>2016-01-08T20:38:02Z</cp:lastPrinted>
  <dcterms:created xsi:type="dcterms:W3CDTF">2021-10-30T19:18:33Z</dcterms:created>
  <dcterms:modified xsi:type="dcterms:W3CDTF">2022-04-06T03:18:59Z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0x010100DDE4169BFA647F46AFD83AC315BA3D63</vt:lpwstr>
  </property>
</Properties>
</file>