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4" r:id="rId2"/>
    <p:sldId id="265" r:id="rId3"/>
    <p:sldId id="542" r:id="rId4"/>
    <p:sldId id="540" r:id="rId5"/>
    <p:sldId id="538" r:id="rId6"/>
    <p:sldId id="539" r:id="rId7"/>
    <p:sldId id="543" r:id="rId8"/>
    <p:sldId id="550" r:id="rId9"/>
    <p:sldId id="544" r:id="rId10"/>
    <p:sldId id="545" r:id="rId11"/>
    <p:sldId id="537" r:id="rId12"/>
    <p:sldId id="546" r:id="rId13"/>
    <p:sldId id="551" r:id="rId14"/>
    <p:sldId id="3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DDDAC7"/>
    <a:srgbClr val="F7F5E8"/>
    <a:srgbClr val="660000"/>
    <a:srgbClr val="EFE8D8"/>
    <a:srgbClr val="EEE5C7"/>
    <a:srgbClr val="C1B49A"/>
    <a:srgbClr val="E8E4D8"/>
    <a:srgbClr val="6E6A5B"/>
    <a:srgbClr val="C8C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450" autoAdjust="0"/>
  </p:normalViewPr>
  <p:slideViewPr>
    <p:cSldViewPr snapToGrid="0" snapToObjects="1">
      <p:cViewPr varScale="1">
        <p:scale>
          <a:sx n="108" d="100"/>
          <a:sy n="108" d="100"/>
        </p:scale>
        <p:origin x="948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7D7A9-0296-424D-8FBD-38A5210C59F4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721E7-4DBE-BC44-988D-4128EE48D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13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1265E-45E4-914C-9FA3-8ECF266E0A83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B9835-DA8B-D845-BA8B-2F9596FD2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2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ung 24"/>
          <p:cNvGrpSpPr/>
          <p:nvPr userDrawn="1"/>
        </p:nvGrpSpPr>
        <p:grpSpPr>
          <a:xfrm>
            <a:off x="-1" y="0"/>
            <a:ext cx="9170756" cy="6866038"/>
            <a:chOff x="-1" y="0"/>
            <a:chExt cx="9170756" cy="6866038"/>
          </a:xfrm>
        </p:grpSpPr>
        <p:pic>
          <p:nvPicPr>
            <p:cNvPr id="13" name="Picture 17" descr="Red_Background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170756" cy="6866038"/>
            </a:xfrm>
            <a:prstGeom prst="rect">
              <a:avLst/>
            </a:prstGeom>
          </p:spPr>
        </p:pic>
        <p:pic>
          <p:nvPicPr>
            <p:cNvPr id="16" name="Picture 2" descr="uwlogo_web_med_ctr_wht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976" y="4848184"/>
              <a:ext cx="2670048" cy="1786128"/>
            </a:xfrm>
            <a:prstGeom prst="rect">
              <a:avLst/>
            </a:prstGeom>
          </p:spPr>
        </p:pic>
        <p:grpSp>
          <p:nvGrpSpPr>
            <p:cNvPr id="6" name="Gruppierung 5"/>
            <p:cNvGrpSpPr/>
            <p:nvPr userDrawn="1"/>
          </p:nvGrpSpPr>
          <p:grpSpPr>
            <a:xfrm>
              <a:off x="-1" y="1653938"/>
              <a:ext cx="9170756" cy="2973128"/>
              <a:chOff x="-1" y="1653938"/>
              <a:chExt cx="9170756" cy="2973128"/>
            </a:xfrm>
          </p:grpSpPr>
          <p:sp>
            <p:nvSpPr>
              <p:cNvPr id="15" name="Rectangle 7"/>
              <p:cNvSpPr/>
              <p:nvPr userDrawn="1"/>
            </p:nvSpPr>
            <p:spPr>
              <a:xfrm>
                <a:off x="-1" y="1653938"/>
                <a:ext cx="9170755" cy="2971843"/>
              </a:xfrm>
              <a:prstGeom prst="rect">
                <a:avLst/>
              </a:prstGeom>
              <a:solidFill>
                <a:srgbClr val="7B000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uppierung 4"/>
              <p:cNvGrpSpPr/>
              <p:nvPr userDrawn="1"/>
            </p:nvGrpSpPr>
            <p:grpSpPr>
              <a:xfrm>
                <a:off x="-1" y="1653938"/>
                <a:ext cx="9170756" cy="2973128"/>
                <a:chOff x="-1" y="1653938"/>
                <a:chExt cx="9170756" cy="2973128"/>
              </a:xfrm>
            </p:grpSpPr>
            <p:pic>
              <p:nvPicPr>
                <p:cNvPr id="17" name="Picture 6"/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69104" y="1867270"/>
                  <a:ext cx="1837944" cy="2759796"/>
                </a:xfrm>
                <a:prstGeom prst="rect">
                  <a:avLst/>
                </a:prstGeom>
              </p:spPr>
            </p:pic>
            <p:pic>
              <p:nvPicPr>
                <p:cNvPr id="19" name="Picture 10"/>
                <p:cNvPicPr>
                  <a:picLocks noChangeAspect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1975" y="1653938"/>
                  <a:ext cx="1839600" cy="2752397"/>
                </a:xfrm>
                <a:prstGeom prst="rect">
                  <a:avLst/>
                </a:prstGeom>
              </p:spPr>
            </p:pic>
            <p:pic>
              <p:nvPicPr>
                <p:cNvPr id="20" name="Picture 12"/>
                <p:cNvPicPr>
                  <a:picLocks noChangeAspect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99010" y="1653938"/>
                  <a:ext cx="1837944" cy="2759505"/>
                </a:xfrm>
                <a:prstGeom prst="rect">
                  <a:avLst/>
                </a:prstGeom>
              </p:spPr>
            </p:pic>
            <p:pic>
              <p:nvPicPr>
                <p:cNvPr id="21" name="Picture 11"/>
                <p:cNvPicPr>
                  <a:picLocks noChangeAspect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4773" y="1870150"/>
                  <a:ext cx="1845982" cy="2756916"/>
                </a:xfrm>
                <a:prstGeom prst="rect">
                  <a:avLst/>
                </a:prstGeom>
              </p:spPr>
            </p:pic>
            <p:pic>
              <p:nvPicPr>
                <p:cNvPr id="22" name="Picture 13"/>
                <p:cNvPicPr>
                  <a:picLocks noChangeAspect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" y="1872601"/>
                  <a:ext cx="1839600" cy="2746586"/>
                </a:xfrm>
                <a:prstGeom prst="rect">
                  <a:avLst/>
                </a:prstGeom>
              </p:spPr>
            </p:pic>
          </p:grpSp>
        </p:grpSp>
        <p:pic>
          <p:nvPicPr>
            <p:cNvPr id="23" name="Picture 20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297394"/>
              <a:ext cx="7315200" cy="1059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65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684356" y="1863784"/>
            <a:ext cx="5993975" cy="1325047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dirty="0"/>
              <a:t>Subtitle</a:t>
            </a:r>
          </a:p>
          <a:p>
            <a:pPr lvl="0"/>
            <a:endParaRPr lang="en-US" noProof="0" dirty="0"/>
          </a:p>
          <a:p>
            <a:pPr lvl="0"/>
            <a:endParaRPr lang="en-US" noProof="0" dirty="0"/>
          </a:p>
        </p:txBody>
      </p:sp>
      <p:pic>
        <p:nvPicPr>
          <p:cNvPr id="8" name="Bild 7" descr="PEC-Logo-2015 extruder onl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19" y="1283289"/>
            <a:ext cx="7053019" cy="783669"/>
          </a:xfrm>
          <a:prstGeom prst="rect">
            <a:avLst/>
          </a:prstGeom>
        </p:spPr>
      </p:pic>
      <p:pic>
        <p:nvPicPr>
          <p:cNvPr id="19" name="Bild 18" descr="PEC-Logo-2015-Badger-Re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22" y="6200577"/>
            <a:ext cx="4361418" cy="517111"/>
          </a:xfrm>
          <a:prstGeom prst="rect">
            <a:avLst/>
          </a:prstGeom>
        </p:spPr>
      </p:pic>
      <p:sp>
        <p:nvSpPr>
          <p:cNvPr id="21" name="Line 15"/>
          <p:cNvSpPr>
            <a:spLocks noChangeShapeType="1"/>
          </p:cNvSpPr>
          <p:nvPr userDrawn="1"/>
        </p:nvSpPr>
        <p:spPr bwMode="auto">
          <a:xfrm flipH="1">
            <a:off x="215900" y="5930900"/>
            <a:ext cx="873784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 hasCustomPrompt="1"/>
          </p:nvPr>
        </p:nvSpPr>
        <p:spPr>
          <a:xfrm>
            <a:off x="2684463" y="3197285"/>
            <a:ext cx="5994400" cy="702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 dirty="0"/>
              <a:t>Speaker Name</a:t>
            </a:r>
          </a:p>
        </p:txBody>
      </p:sp>
      <p:sp>
        <p:nvSpPr>
          <p:cNvPr id="24" name="Inhaltsplatzhalter 16"/>
          <p:cNvSpPr>
            <a:spLocks noGrp="1"/>
          </p:cNvSpPr>
          <p:nvPr>
            <p:ph sz="quarter" idx="11" hasCustomPrompt="1"/>
          </p:nvPr>
        </p:nvSpPr>
        <p:spPr>
          <a:xfrm>
            <a:off x="2684463" y="4413920"/>
            <a:ext cx="5994400" cy="6260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 dirty="0"/>
              <a:t>Institutions</a:t>
            </a:r>
          </a:p>
        </p:txBody>
      </p:sp>
      <p:pic>
        <p:nvPicPr>
          <p:cNvPr id="18" name="Bild 17" descr="uwlogo_web_sm_f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5973235"/>
            <a:ext cx="2235202" cy="7526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684463" y="1012355"/>
            <a:ext cx="5994400" cy="719138"/>
          </a:xfrm>
        </p:spPr>
        <p:txBody>
          <a:bodyPr lIns="108000" anchor="b"/>
          <a:lstStyle/>
          <a:p>
            <a:r>
              <a:rPr lang="de-DE" dirty="0"/>
              <a:t>Title</a:t>
            </a:r>
          </a:p>
        </p:txBody>
      </p:sp>
      <p:sp>
        <p:nvSpPr>
          <p:cNvPr id="3" name="Textfeld 2"/>
          <p:cNvSpPr txBox="1"/>
          <p:nvPr userDrawn="1"/>
        </p:nvSpPr>
        <p:spPr>
          <a:xfrm>
            <a:off x="2684463" y="5039924"/>
            <a:ext cx="599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3BEE3D1-AB5D-43B9-8907-7333984A6AE9}" type="datetime4">
              <a:rPr lang="en-US" sz="1400" smtClean="0"/>
              <a:t>February 18, 2022</a:t>
            </a:fld>
            <a:endParaRPr lang="de-DE" sz="1400" dirty="0"/>
          </a:p>
        </p:txBody>
      </p:sp>
      <p:sp>
        <p:nvSpPr>
          <p:cNvPr id="11" name="Inhaltsplatzhalter 16"/>
          <p:cNvSpPr>
            <a:spLocks noGrp="1"/>
          </p:cNvSpPr>
          <p:nvPr>
            <p:ph sz="quarter" idx="12" hasCustomPrompt="1"/>
          </p:nvPr>
        </p:nvSpPr>
        <p:spPr>
          <a:xfrm>
            <a:off x="2684463" y="3902276"/>
            <a:ext cx="5994400" cy="5116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 dirty="0"/>
              <a:t>under the direction of:</a:t>
            </a:r>
          </a:p>
        </p:txBody>
      </p:sp>
    </p:spTree>
    <p:extLst>
      <p:ext uri="{BB962C8B-B14F-4D97-AF65-F5344CB8AC3E}">
        <p14:creationId xmlns:p14="http://schemas.microsoft.com/office/powerpoint/2010/main" val="383217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  <a:lvl2pPr>
              <a:defRPr baseline="0"/>
            </a:lvl2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879590" y="205044"/>
            <a:ext cx="807415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/>
            <a:r>
              <a:rPr lang="en-US" sz="2200" b="1" noProof="0" dirty="0"/>
              <a:t>Acknowledgements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228600" y="197733"/>
            <a:ext cx="494802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ctr"/>
            <a:r>
              <a:rPr lang="en-US" sz="2200" b="1" noProof="0" dirty="0">
                <a:solidFill>
                  <a:srgbClr val="FFFFFF"/>
                </a:solidFill>
                <a:latin typeface="Wingdings" charset="2"/>
                <a:cs typeface="Wingdings" charset="2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33547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Oss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 descr="Red_Backgroun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0756" cy="6866038"/>
          </a:xfrm>
          <a:prstGeom prst="rect">
            <a:avLst/>
          </a:prstGeom>
        </p:spPr>
      </p:pic>
      <p:sp>
        <p:nvSpPr>
          <p:cNvPr id="15" name="Rectangle 7"/>
          <p:cNvSpPr/>
          <p:nvPr userDrawn="1"/>
        </p:nvSpPr>
        <p:spPr>
          <a:xfrm>
            <a:off x="-1" y="1653938"/>
            <a:ext cx="9170755" cy="2971843"/>
          </a:xfrm>
          <a:prstGeom prst="rect">
            <a:avLst/>
          </a:prstGeom>
          <a:solidFill>
            <a:srgbClr val="7B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71" y="142396"/>
            <a:ext cx="4001057" cy="579303"/>
          </a:xfrm>
          <a:prstGeom prst="rect">
            <a:avLst/>
          </a:prstGeom>
        </p:spPr>
      </p:pic>
      <p:pic>
        <p:nvPicPr>
          <p:cNvPr id="28" name="Picture 2" descr="uwlogo_web_med_ctr_wht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78" y="2043839"/>
            <a:ext cx="2879170" cy="1926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315108" y="812033"/>
            <a:ext cx="451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1513</a:t>
            </a:r>
            <a:r>
              <a:rPr lang="en-US" sz="1400" baseline="0" dirty="0">
                <a:solidFill>
                  <a:schemeClr val="bg1"/>
                </a:solidFill>
              </a:rPr>
              <a:t> University Avenue | Madison, Wisconsin 53706</a:t>
            </a:r>
          </a:p>
          <a:p>
            <a:pPr algn="ctr"/>
            <a:endParaRPr lang="en-US" sz="1400" baseline="0" dirty="0">
              <a:solidFill>
                <a:schemeClr val="bg1"/>
              </a:solidFill>
            </a:endParaRPr>
          </a:p>
          <a:p>
            <a:pPr algn="ctr"/>
            <a:r>
              <a:rPr lang="en-US" sz="1400" baseline="0" dirty="0" err="1">
                <a:solidFill>
                  <a:schemeClr val="bg1"/>
                </a:solidFill>
              </a:rPr>
              <a:t>pec.engr.wisc.edu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2051050"/>
            <a:ext cx="4259596" cy="395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20688" y="2677030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1</a:t>
            </a:r>
          </a:p>
          <a:p>
            <a:pPr lvl="0"/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14710" y="2569580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44" y="4624532"/>
            <a:ext cx="9235440" cy="19352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14710" y="3108127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2 (optional)</a:t>
            </a:r>
          </a:p>
          <a:p>
            <a:pPr lvl="0"/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14710" y="3606883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414710" y="3697463"/>
            <a:ext cx="425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Professor</a:t>
            </a:r>
            <a:r>
              <a:rPr lang="en-US" sz="1800" baseline="0" dirty="0">
                <a:solidFill>
                  <a:schemeClr val="bg1"/>
                </a:solidFill>
              </a:rPr>
              <a:t> Tim </a:t>
            </a:r>
            <a:r>
              <a:rPr lang="en-US" sz="1800" baseline="0" dirty="0" err="1">
                <a:solidFill>
                  <a:schemeClr val="bg1"/>
                </a:solidFill>
              </a:rPr>
              <a:t>Osswald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>
                <a:solidFill>
                  <a:schemeClr val="bg1"/>
                </a:solidFill>
              </a:rPr>
              <a:t>(608) 263-9538 | </a:t>
            </a:r>
            <a:r>
              <a:rPr lang="en-US" sz="1400" baseline="0" dirty="0" err="1">
                <a:solidFill>
                  <a:schemeClr val="bg1"/>
                </a:solidFill>
              </a:rPr>
              <a:t>tosswald@wisc.edu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8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Rudol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 descr="Red_Backgroun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0756" cy="6866038"/>
          </a:xfrm>
          <a:prstGeom prst="rect">
            <a:avLst/>
          </a:prstGeom>
        </p:spPr>
      </p:pic>
      <p:sp>
        <p:nvSpPr>
          <p:cNvPr id="15" name="Rectangle 7"/>
          <p:cNvSpPr/>
          <p:nvPr userDrawn="1"/>
        </p:nvSpPr>
        <p:spPr>
          <a:xfrm>
            <a:off x="-1" y="1653938"/>
            <a:ext cx="9170755" cy="2971843"/>
          </a:xfrm>
          <a:prstGeom prst="rect">
            <a:avLst/>
          </a:prstGeom>
          <a:solidFill>
            <a:srgbClr val="7B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71" y="142396"/>
            <a:ext cx="4001057" cy="579303"/>
          </a:xfrm>
          <a:prstGeom prst="rect">
            <a:avLst/>
          </a:prstGeom>
        </p:spPr>
      </p:pic>
      <p:pic>
        <p:nvPicPr>
          <p:cNvPr id="28" name="Picture 2" descr="uwlogo_web_med_ctr_wht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78" y="2043839"/>
            <a:ext cx="2879170" cy="1926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315108" y="812033"/>
            <a:ext cx="451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1513</a:t>
            </a:r>
            <a:r>
              <a:rPr lang="en-US" sz="1400" baseline="0" dirty="0">
                <a:solidFill>
                  <a:schemeClr val="bg1"/>
                </a:solidFill>
              </a:rPr>
              <a:t> University Avenue | Madison, Wisconsin 53706</a:t>
            </a:r>
          </a:p>
          <a:p>
            <a:pPr algn="ctr"/>
            <a:endParaRPr lang="en-US" sz="1400" baseline="0" dirty="0">
              <a:solidFill>
                <a:schemeClr val="bg1"/>
              </a:solidFill>
            </a:endParaRPr>
          </a:p>
          <a:p>
            <a:pPr algn="ctr"/>
            <a:r>
              <a:rPr lang="en-US" sz="1400" baseline="0" dirty="0" err="1">
                <a:solidFill>
                  <a:schemeClr val="bg1"/>
                </a:solidFill>
              </a:rPr>
              <a:t>pec.engr.wisc.edu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2051050"/>
            <a:ext cx="4259596" cy="395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20688" y="2677030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1</a:t>
            </a:r>
          </a:p>
          <a:p>
            <a:pPr lvl="0"/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14710" y="2569580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44" y="4624532"/>
            <a:ext cx="9235440" cy="19352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14710" y="3108127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2 (optional)</a:t>
            </a:r>
          </a:p>
          <a:p>
            <a:pPr lvl="0"/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14710" y="3606883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414710" y="3697463"/>
            <a:ext cx="425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Professor</a:t>
            </a:r>
            <a:r>
              <a:rPr lang="en-US" sz="1800" baseline="0" dirty="0">
                <a:solidFill>
                  <a:schemeClr val="bg1"/>
                </a:solidFill>
              </a:rPr>
              <a:t> Natalie Rudolph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>
                <a:solidFill>
                  <a:schemeClr val="bg1"/>
                </a:solidFill>
              </a:rPr>
              <a:t>(608) 890-0664 | nrudolph2@wisc.edu</a:t>
            </a:r>
          </a:p>
        </p:txBody>
      </p:sp>
    </p:spTree>
    <p:extLst>
      <p:ext uri="{BB962C8B-B14F-4D97-AF65-F5344CB8AC3E}">
        <p14:creationId xmlns:p14="http://schemas.microsoft.com/office/powerpoint/2010/main" val="196395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879590" y="205044"/>
            <a:ext cx="807415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/>
            <a:r>
              <a:rPr lang="en-US" sz="2200" b="1" noProof="0"/>
              <a:t>Agenda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228600" y="197733"/>
            <a:ext cx="494802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ctr"/>
            <a:r>
              <a:rPr lang="en-US" sz="2200" b="1" noProof="0" dirty="0">
                <a:solidFill>
                  <a:srgbClr val="FFFFFF"/>
                </a:solidFill>
                <a:latin typeface="Wingdings" charset="2"/>
                <a:cs typeface="Wingdings" charset="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5533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No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257954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wit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8736251" cy="45381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 dirty="0"/>
              <a:t>N°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8736253" cy="34544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0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14624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de-by-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4320000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2" hasCustomPrompt="1"/>
          </p:nvPr>
        </p:nvSpPr>
        <p:spPr>
          <a:xfrm>
            <a:off x="4633740" y="873760"/>
            <a:ext cx="4320000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3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56720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2" hasCustomPrompt="1"/>
          </p:nvPr>
        </p:nvSpPr>
        <p:spPr>
          <a:xfrm>
            <a:off x="3147992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3" hasCustomPrompt="1"/>
          </p:nvPr>
        </p:nvSpPr>
        <p:spPr>
          <a:xfrm>
            <a:off x="6082016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5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38539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2" hasCustomPrompt="1"/>
          </p:nvPr>
        </p:nvSpPr>
        <p:spPr>
          <a:xfrm>
            <a:off x="217487" y="3368876"/>
            <a:ext cx="8736251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976400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1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2" hasCustomPrompt="1"/>
          </p:nvPr>
        </p:nvSpPr>
        <p:spPr>
          <a:xfrm>
            <a:off x="217487" y="4158848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3" hasCustomPrompt="1"/>
          </p:nvPr>
        </p:nvSpPr>
        <p:spPr>
          <a:xfrm>
            <a:off x="217487" y="2514600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135205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de-by-Side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4320002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4320000" cy="45383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Text layer 1</a:t>
            </a:r>
          </a:p>
          <a:p>
            <a:pPr lvl="1"/>
            <a:r>
              <a:rPr lang="en-US" noProof="0"/>
              <a:t>Text layer 2</a:t>
            </a:r>
          </a:p>
          <a:p>
            <a:pPr lvl="2"/>
            <a:r>
              <a:rPr lang="en-US" noProof="0"/>
              <a:t>Text layer 3</a:t>
            </a:r>
          </a:p>
          <a:p>
            <a:pPr lvl="3"/>
            <a:r>
              <a:rPr lang="en-US" noProof="0"/>
              <a:t>Text layer 4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33739" y="873760"/>
            <a:ext cx="4320002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3" hasCustomPrompt="1"/>
          </p:nvPr>
        </p:nvSpPr>
        <p:spPr>
          <a:xfrm>
            <a:off x="4633739" y="1219199"/>
            <a:ext cx="4320000" cy="45383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Text layer 1</a:t>
            </a:r>
          </a:p>
          <a:p>
            <a:pPr lvl="1"/>
            <a:r>
              <a:rPr lang="en-US" noProof="0"/>
              <a:t>Text layer 2</a:t>
            </a:r>
          </a:p>
          <a:p>
            <a:pPr lvl="2"/>
            <a:r>
              <a:rPr lang="en-US" noProof="0"/>
              <a:t>Text layer 3</a:t>
            </a:r>
          </a:p>
          <a:p>
            <a:pPr lvl="3"/>
            <a:r>
              <a:rPr lang="en-US" noProof="0"/>
              <a:t>Text layer 4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0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88805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8" y="873760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2" hasCustomPrompt="1"/>
          </p:nvPr>
        </p:nvSpPr>
        <p:spPr>
          <a:xfrm>
            <a:off x="4633738" y="3368876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3" hasCustomPrompt="1"/>
          </p:nvPr>
        </p:nvSpPr>
        <p:spPr>
          <a:xfrm>
            <a:off x="217487" y="3368876"/>
            <a:ext cx="4320000" cy="23884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4" hasCustomPrompt="1"/>
          </p:nvPr>
        </p:nvSpPr>
        <p:spPr>
          <a:xfrm>
            <a:off x="4633738" y="873760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6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2727782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de-by-Side w/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2" hasCustomPrompt="1"/>
          </p:nvPr>
        </p:nvSpPr>
        <p:spPr>
          <a:xfrm>
            <a:off x="3147992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3" hasCustomPrompt="1"/>
          </p:nvPr>
        </p:nvSpPr>
        <p:spPr>
          <a:xfrm>
            <a:off x="6082016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148782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87962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3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211695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rizontal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200"/>
            <a:ext cx="8736251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3367719"/>
            <a:ext cx="8736251" cy="341967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7487" y="873760"/>
            <a:ext cx="8736253" cy="341967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4" hasCustomPrompt="1"/>
          </p:nvPr>
        </p:nvSpPr>
        <p:spPr>
          <a:xfrm>
            <a:off x="217487" y="3709686"/>
            <a:ext cx="8736251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5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24944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7487" y="873760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17487" y="2514600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217487" y="4158848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3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7" hasCustomPrompt="1"/>
          </p:nvPr>
        </p:nvSpPr>
        <p:spPr>
          <a:xfrm>
            <a:off x="217487" y="2855410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8" hasCustomPrompt="1"/>
          </p:nvPr>
        </p:nvSpPr>
        <p:spPr>
          <a:xfrm>
            <a:off x="217487" y="4503838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7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425637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 dirty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8" y="1219200"/>
            <a:ext cx="4320000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4" hasCustomPrompt="1"/>
          </p:nvPr>
        </p:nvSpPr>
        <p:spPr>
          <a:xfrm>
            <a:off x="4633738" y="1219200"/>
            <a:ext cx="4320000" cy="20440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17487" y="87376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1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32124" y="87376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17487" y="3368876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3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632124" y="335280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4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217488" y="3709686"/>
            <a:ext cx="4320000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20" hasCustomPrompt="1"/>
          </p:nvPr>
        </p:nvSpPr>
        <p:spPr>
          <a:xfrm>
            <a:off x="4633738" y="3709686"/>
            <a:ext cx="4320000" cy="20440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22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23156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79590" y="116632"/>
            <a:ext cx="8074150" cy="60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Chapter title</a:t>
            </a:r>
          </a:p>
        </p:txBody>
      </p:sp>
      <p:pic>
        <p:nvPicPr>
          <p:cNvPr id="7" name="Bild 6" descr="PEC-Logo-2015-Badger-Red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577" y="6071293"/>
            <a:ext cx="3420423" cy="405542"/>
          </a:xfrm>
          <a:prstGeom prst="rect">
            <a:avLst/>
          </a:prstGeom>
        </p:spPr>
      </p:pic>
      <p:sp>
        <p:nvSpPr>
          <p:cNvPr id="8" name="Line 15"/>
          <p:cNvSpPr>
            <a:spLocks noChangeShapeType="1"/>
          </p:cNvSpPr>
          <p:nvPr/>
        </p:nvSpPr>
        <p:spPr bwMode="auto">
          <a:xfrm flipH="1">
            <a:off x="215900" y="5930900"/>
            <a:ext cx="873784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H="1">
            <a:off x="217487" y="773113"/>
            <a:ext cx="873625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10" name="Rechteck 9"/>
          <p:cNvSpPr/>
          <p:nvPr/>
        </p:nvSpPr>
        <p:spPr bwMode="auto">
          <a:xfrm>
            <a:off x="217488" y="116632"/>
            <a:ext cx="504056" cy="602506"/>
          </a:xfrm>
          <a:prstGeom prst="rect">
            <a:avLst/>
          </a:prstGeom>
          <a:solidFill>
            <a:srgbClr val="B7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Fußzeilenplatzhalter 3"/>
          <p:cNvSpPr txBox="1">
            <a:spLocks/>
          </p:cNvSpPr>
          <p:nvPr/>
        </p:nvSpPr>
        <p:spPr>
          <a:xfrm>
            <a:off x="1051559" y="6043016"/>
            <a:ext cx="35204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/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>
          <a:xfrm>
            <a:off x="1021301" y="6000649"/>
            <a:ext cx="3449320" cy="814984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Accelerating 3D Printing via Viscous Heating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 A. Osswald | </a:t>
            </a:r>
            <a:fld id="{B91FBB25-8F62-492C-BC1B-8A3BDA6061A0}" type="datetime4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February 18, 2022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WARF Accelerator Project Proposal</a:t>
            </a: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>
          <a:xfrm>
            <a:off x="217489" y="6071292"/>
            <a:ext cx="925512" cy="42515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A7B47846-5F36-B548-96FB-4B9A08936EC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‹#›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224195" y="116633"/>
            <a:ext cx="497350" cy="60250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-18288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100000"/>
              <a:buFont typeface="Wingdings" charset="2"/>
              <a:buChar char="§"/>
              <a:defRPr sz="18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indent="-18288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charset="2"/>
              <a:buChar char="-"/>
              <a:defRPr sz="16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594360" indent="-13716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803275" indent="-117475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86868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90000"/>
              <a:buFont typeface="Arial"/>
              <a:buNone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0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74" r:id="rId3"/>
    <p:sldLayoutId id="2147483678" r:id="rId4"/>
    <p:sldLayoutId id="2147483679" r:id="rId5"/>
    <p:sldLayoutId id="2147483676" r:id="rId6"/>
    <p:sldLayoutId id="2147483677" r:id="rId7"/>
    <p:sldLayoutId id="2147483662" r:id="rId8"/>
    <p:sldLayoutId id="2147483652" r:id="rId9"/>
    <p:sldLayoutId id="2147483666" r:id="rId10"/>
    <p:sldLayoutId id="2147483665" r:id="rId11"/>
    <p:sldLayoutId id="2147483667" r:id="rId12"/>
    <p:sldLayoutId id="2147483653" r:id="rId13"/>
    <p:sldLayoutId id="2147483672" r:id="rId14"/>
    <p:sldLayoutId id="2147483668" r:id="rId15"/>
    <p:sldLayoutId id="2147483670" r:id="rId16"/>
    <p:sldLayoutId id="2147483671" r:id="rId17"/>
    <p:sldLayoutId id="2147483673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effectLst/>
          <a:latin typeface="Arial"/>
          <a:ea typeface="+mj-ea"/>
          <a:cs typeface="Arial"/>
        </a:defRPr>
      </a:lvl1pPr>
    </p:titleStyle>
    <p:bodyStyle>
      <a:lvl1pPr marL="0" indent="-182880" algn="l" defTabSz="457200" rtl="0" eaLnBrk="1" latinLnBrk="0" hangingPunct="1">
        <a:spcBef>
          <a:spcPts val="0"/>
        </a:spcBef>
        <a:spcAft>
          <a:spcPts val="600"/>
        </a:spcAft>
        <a:buClr>
          <a:srgbClr val="B70014"/>
        </a:buClr>
        <a:buSzPct val="100000"/>
        <a:buFont typeface="Wingdings" charset="2"/>
        <a:buChar char="§"/>
        <a:defRPr sz="1800" kern="1200" baseline="0">
          <a:solidFill>
            <a:srgbClr val="000000"/>
          </a:solidFill>
          <a:latin typeface="Arial"/>
          <a:ea typeface="+mn-ea"/>
          <a:cs typeface="+mn-cs"/>
        </a:defRPr>
      </a:lvl1pPr>
      <a:lvl2pPr marL="457200" indent="-182880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Symbol" charset="2"/>
        <a:buChar char="-"/>
        <a:defRPr sz="1600" kern="1200" baseline="0">
          <a:solidFill>
            <a:srgbClr val="000000"/>
          </a:solidFill>
          <a:latin typeface="Arial"/>
          <a:ea typeface="+mn-ea"/>
          <a:cs typeface="+mn-cs"/>
        </a:defRPr>
      </a:lvl2pPr>
      <a:lvl3pPr marL="594360" indent="-137160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Wingdings" charset="2"/>
        <a:buChar char="§"/>
        <a:defRPr sz="1400" kern="1200">
          <a:solidFill>
            <a:srgbClr val="000000"/>
          </a:solidFill>
          <a:latin typeface="Arial"/>
          <a:ea typeface="+mn-ea"/>
          <a:cs typeface="+mn-cs"/>
        </a:defRPr>
      </a:lvl3pPr>
      <a:lvl4pPr marL="803275" indent="-117475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Wingdings" charset="2"/>
        <a:buChar char="§"/>
        <a:defRPr sz="1400" kern="1200">
          <a:solidFill>
            <a:srgbClr val="000000"/>
          </a:solidFill>
          <a:latin typeface="Arial"/>
          <a:ea typeface="+mn-ea"/>
          <a:cs typeface="+mn-cs"/>
        </a:defRPr>
      </a:lvl4pPr>
      <a:lvl5pPr marL="868680" indent="0" algn="l" defTabSz="457200" rtl="0" eaLnBrk="1" latinLnBrk="0" hangingPunct="1">
        <a:spcBef>
          <a:spcPts val="0"/>
        </a:spcBef>
        <a:spcAft>
          <a:spcPts val="600"/>
        </a:spcAft>
        <a:buClr>
          <a:srgbClr val="B70014"/>
        </a:buClr>
        <a:buSzPct val="90000"/>
        <a:buFont typeface="Arial"/>
        <a:buNone/>
        <a:defRPr sz="1400" kern="1200" baseline="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46" userDrawn="1">
          <p15:clr>
            <a:srgbClr val="F26B43"/>
          </p15:clr>
        </p15:guide>
        <p15:guide id="2" orient="horz" pos="3624" userDrawn="1">
          <p15:clr>
            <a:srgbClr val="F26B43"/>
          </p15:clr>
        </p15:guide>
        <p15:guide id="3" pos="132" userDrawn="1">
          <p15:clr>
            <a:srgbClr val="F26B43"/>
          </p15:clr>
        </p15:guide>
        <p15:guide id="4" pos="56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190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99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EE4F88B-A7EB-494A-89FF-00D57FB22A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WARF Accelerator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028A2-F86E-4FAE-8074-BD90D1B168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931" y="2770152"/>
            <a:ext cx="5994400" cy="1798036"/>
          </a:xfrm>
        </p:spPr>
        <p:txBody>
          <a:bodyPr/>
          <a:lstStyle/>
          <a:p>
            <a:r>
              <a:rPr lang="en-US" sz="1600" dirty="0"/>
              <a:t>Tim A. Osswald</a:t>
            </a:r>
          </a:p>
          <a:p>
            <a:r>
              <a:rPr lang="en-US" sz="1600" dirty="0"/>
              <a:t>Allen Jonathan Román</a:t>
            </a:r>
          </a:p>
          <a:p>
            <a:endParaRPr lang="en-US" sz="1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85A12E-7C63-41AA-9DCE-0CAFEA99E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463" y="638695"/>
            <a:ext cx="5994400" cy="1092798"/>
          </a:xfrm>
        </p:spPr>
        <p:txBody>
          <a:bodyPr/>
          <a:lstStyle/>
          <a:p>
            <a:r>
              <a:rPr lang="en-US" sz="2000" dirty="0"/>
              <a:t>Accelerating FFF Printing via Viscous Heating</a:t>
            </a:r>
          </a:p>
        </p:txBody>
      </p:sp>
    </p:spTree>
    <p:extLst>
      <p:ext uri="{BB962C8B-B14F-4D97-AF65-F5344CB8AC3E}">
        <p14:creationId xmlns:p14="http://schemas.microsoft.com/office/powerpoint/2010/main" val="293746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A28E5-D913-497F-B778-5993E033B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7" y="873760"/>
            <a:ext cx="8641378" cy="3164840"/>
          </a:xfrm>
        </p:spPr>
        <p:txBody>
          <a:bodyPr/>
          <a:lstStyle/>
          <a:p>
            <a:r>
              <a:rPr lang="en-US" dirty="0"/>
              <a:t>How organizations currently use industrial AM systems.</a:t>
            </a:r>
          </a:p>
          <a:p>
            <a:pPr lvl="1"/>
            <a:r>
              <a:rPr lang="en-US" dirty="0"/>
              <a:t>Prototyping</a:t>
            </a:r>
          </a:p>
          <a:p>
            <a:pPr lvl="1"/>
            <a:r>
              <a:rPr lang="en-US" dirty="0"/>
              <a:t>Tooling</a:t>
            </a:r>
          </a:p>
          <a:p>
            <a:pPr lvl="1"/>
            <a:r>
              <a:rPr lang="en-US" dirty="0"/>
              <a:t>Final part production</a:t>
            </a:r>
          </a:p>
          <a:p>
            <a:pPr lvl="1"/>
            <a:r>
              <a:rPr lang="en-US" dirty="0"/>
              <a:t>Education/research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F5E742-57C5-4877-A453-35F27259B44F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634153" y="2838368"/>
            <a:ext cx="4319587" cy="229496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2F8C6-1061-4EB6-98DB-E6C7BCD2FAC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Wohler’s Report 2021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52552F-0052-421D-9715-82C8980CE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E342A23-8091-41ED-A4B5-76BEAD453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Implementation of Additive Manufacturing (AM) within industry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8DA757-A3AC-4A96-B99B-993C29B620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49"/>
          <a:stretch/>
        </p:blipFill>
        <p:spPr>
          <a:xfrm>
            <a:off x="314153" y="2838368"/>
            <a:ext cx="4320000" cy="250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3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3AA804-0523-46FD-B7F3-BEEE081F0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488" y="1027476"/>
            <a:ext cx="4319587" cy="4576036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3DC29B7-56AF-4824-97E8-ADE9065E09AE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4633913" y="1240796"/>
            <a:ext cx="4319587" cy="414939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0B852-E355-42DA-98E8-E0242268036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0628C9-55CE-4726-8C3F-35CF7DD9B9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88F42A-7BD0-4256-85C9-0EBF96A2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Fused Filament Fabrication (FFF) process</a:t>
            </a:r>
          </a:p>
        </p:txBody>
      </p:sp>
    </p:spTree>
    <p:extLst>
      <p:ext uri="{BB962C8B-B14F-4D97-AF65-F5344CB8AC3E}">
        <p14:creationId xmlns:p14="http://schemas.microsoft.com/office/powerpoint/2010/main" val="210823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204F288-113E-4162-971D-FD05D9D7AAA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2823318" y="2747880"/>
            <a:ext cx="3497364" cy="29836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49F59-D2D2-46F0-9B38-98B865EA865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Wohler’s Report 2021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CEBDF4-7FED-47AE-BDF2-C95D6DD1C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BEAC0ED-4E34-4B5B-8B84-DE683D53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market for desktop 3D printers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C0D907-7E10-4EA0-AEEC-FAF9A9736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6" y="873760"/>
            <a:ext cx="8736251" cy="1623634"/>
          </a:xfrm>
        </p:spPr>
        <p:txBody>
          <a:bodyPr/>
          <a:lstStyle/>
          <a:p>
            <a:r>
              <a:rPr lang="en-US" dirty="0"/>
              <a:t>Average annual growth rate of worldwide revenues produced by all AM products/services from 1988 to 2020 = </a:t>
            </a:r>
            <a:r>
              <a:rPr lang="en-US" b="1" dirty="0"/>
              <a:t>26.1%</a:t>
            </a:r>
          </a:p>
          <a:p>
            <a:pPr lvl="1"/>
            <a:r>
              <a:rPr lang="en-US" dirty="0"/>
              <a:t>From years 2016 to 2020 = 20.8%</a:t>
            </a:r>
          </a:p>
          <a:p>
            <a:r>
              <a:rPr lang="en-US" dirty="0"/>
              <a:t>Desktop 3D printers have experienced astounding growth since 2012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FF1D049-7F31-402E-BA52-661EEED2FA38}"/>
                  </a:ext>
                </a:extLst>
              </p:cNvPr>
              <p:cNvSpPr txBox="1"/>
              <p:nvPr/>
            </p:nvSpPr>
            <p:spPr>
              <a:xfrm>
                <a:off x="3405740" y="2184912"/>
                <a:ext cx="2359742" cy="66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𝐔𝐧𝐢𝐭𝐬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𝐬𝐨𝐥𝐝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𝐲𝐞𝐚𝐫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FF1D049-7F31-402E-BA52-661EEED2F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740" y="2184912"/>
                <a:ext cx="2359742" cy="665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99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D3885F-7137-4985-B944-63D0F9EC7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6" y="873760"/>
            <a:ext cx="8736251" cy="4883574"/>
          </a:xfrm>
        </p:spPr>
        <p:txBody>
          <a:bodyPr>
            <a:normAutofit/>
          </a:bodyPr>
          <a:lstStyle/>
          <a:p>
            <a:r>
              <a:rPr lang="en-US" sz="1600" dirty="0"/>
              <a:t>Faster print speeds are attainable with larger forces imposed on filament</a:t>
            </a:r>
          </a:p>
          <a:p>
            <a:pPr lvl="1"/>
            <a:r>
              <a:rPr lang="en-US" sz="1400" dirty="0"/>
              <a:t>High pushing forces may lead to slippage between gears and filament, causing disruptions to print. (Fig. 1 and 2)</a:t>
            </a:r>
          </a:p>
          <a:p>
            <a:pPr lvl="1"/>
            <a:r>
              <a:rPr lang="en-US" sz="1400" dirty="0"/>
              <a:t>The filament pushing mechanism is limited to the material mechanical properties: buckling failure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speed at which parts can currently be printed </a:t>
            </a:r>
            <a:r>
              <a:rPr lang="en-US" b="1" dirty="0"/>
              <a:t>do not allow </a:t>
            </a:r>
            <a:r>
              <a:rPr lang="en-US" dirty="0"/>
              <a:t>for industry to fully embrace FFF for production.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DF4BB-DBBC-49FE-955D-6E8389C6893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E41158-F3A8-41BA-9085-5054A8773E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87B353D-27A5-4BA3-8FDD-4A84D22BB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of FFF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293AE5-5612-49F0-A0AA-5B935B967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129" y="2035129"/>
            <a:ext cx="3282991" cy="25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3EC2B6-2898-4457-968B-82FD7D362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80" y="2035129"/>
            <a:ext cx="3180282" cy="24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88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F2CD47-5CC3-4374-BDE0-0DF463B622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305" b="75676" l="7595" r="72152">
                        <a14:foregroundMark x1="57595" y1="20463" x2="57595" y2="20463"/>
                        <a14:foregroundMark x1="60759" y1="73359" x2="60759" y2="73359"/>
                        <a14:foregroundMark x1="57595" y1="75676" x2="57595" y2="75676"/>
                        <a14:foregroundMark x1="72152" y1="67568" x2="72152" y2="67568"/>
                        <a14:foregroundMark x1="72152" y1="19305" x2="72152" y2="19305"/>
                      </a14:backgroundRemoval>
                    </a14:imgEffect>
                  </a14:imgLayer>
                </a14:imgProps>
              </a:ext>
            </a:extLst>
          </a:blip>
          <a:srcRect t="14834" r="20471" b="54401"/>
          <a:stretch/>
        </p:blipFill>
        <p:spPr>
          <a:xfrm>
            <a:off x="5692944" y="2250446"/>
            <a:ext cx="897777" cy="56931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D3830-34F6-4FB4-8F44-3EA79F6DC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6" y="873760"/>
            <a:ext cx="8736253" cy="4883574"/>
          </a:xfrm>
        </p:spPr>
        <p:txBody>
          <a:bodyPr/>
          <a:lstStyle/>
          <a:p>
            <a:r>
              <a:rPr lang="en-US" dirty="0"/>
              <a:t>Rotation around filament introduces viscous heating, </a:t>
            </a:r>
          </a:p>
          <a:p>
            <a:endParaRPr lang="en-US" dirty="0"/>
          </a:p>
          <a:p>
            <a:r>
              <a:rPr lang="en-US" dirty="0"/>
              <a:t>Viscous heating allows for:</a:t>
            </a:r>
          </a:p>
          <a:p>
            <a:pPr lvl="1"/>
            <a:r>
              <a:rPr lang="en-US" dirty="0"/>
              <a:t>Improved melting speed for the same given force</a:t>
            </a:r>
          </a:p>
          <a:p>
            <a:pPr lvl="1"/>
            <a:r>
              <a:rPr lang="en-US" dirty="0"/>
              <a:t>Improved melting efficiency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Patent submitted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23F7FB-9EB7-4B25-9B06-A89B9A0BC2D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1D735-8BA8-4245-A342-BE57CFF93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117197E-AA75-40C7-9FCD-B4BF9CB7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 to accelerate melting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FCEF1A-EDF0-4417-B85E-9B6145105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1" b="97639" l="7601" r="89549">
                        <a14:foregroundMark x1="33967" y1="91062" x2="53919" y2="86509"/>
                        <a14:foregroundMark x1="45606" y1="84486" x2="30641" y2="82462"/>
                        <a14:foregroundMark x1="8076" y1="69140" x2="8076" y2="69140"/>
                        <a14:foregroundMark x1="89549" y1="69309" x2="89549" y2="69309"/>
                        <a14:foregroundMark x1="38242" y1="90556" x2="57482" y2="89545"/>
                        <a14:foregroundMark x1="57482" y1="89545" x2="34917" y2="93929"/>
                        <a14:foregroundMark x1="34917" y1="93929" x2="22328" y2="85497"/>
                        <a14:foregroundMark x1="22328" y1="85497" x2="72447" y2="89545"/>
                        <a14:foregroundMark x1="72447" y1="89545" x2="38242" y2="93592"/>
                        <a14:foregroundMark x1="24466" y1="96121" x2="57482" y2="96459"/>
                        <a14:foregroundMark x1="14014" y1="78246" x2="14014" y2="97133"/>
                        <a14:foregroundMark x1="83135" y1="78246" x2="83135" y2="90388"/>
                        <a14:foregroundMark x1="83135" y1="90388" x2="68409" y2="97470"/>
                        <a14:foregroundMark x1="68409" y1="97470" x2="81235" y2="88533"/>
                        <a14:foregroundMark x1="81235" y1="88533" x2="74584" y2="95953"/>
                        <a14:foregroundMark x1="80760" y1="95616" x2="80760" y2="95616"/>
                        <a14:foregroundMark x1="80998" y1="96290" x2="80998" y2="96121"/>
                        <a14:foregroundMark x1="82660" y1="96627" x2="82660" y2="96627"/>
                        <a14:foregroundMark x1="82898" y1="95110" x2="82898" y2="95110"/>
                        <a14:foregroundMark x1="83135" y1="93423" x2="83135" y2="93423"/>
                        <a14:foregroundMark x1="83135" y1="95616" x2="83135" y2="95616"/>
                        <a14:foregroundMark x1="83373" y1="97639" x2="83373" y2="97639"/>
                        <a14:foregroundMark x1="84086" y1="96796" x2="84086" y2="967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1046" y="873760"/>
            <a:ext cx="2854496" cy="4020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8CC82A-8978-4604-B014-C4404744EB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305" b="75676" l="7595" r="72152">
                        <a14:foregroundMark x1="57595" y1="20463" x2="57595" y2="20463"/>
                        <a14:foregroundMark x1="60759" y1="73359" x2="60759" y2="73359"/>
                        <a14:foregroundMark x1="57595" y1="75676" x2="57595" y2="75676"/>
                        <a14:foregroundMark x1="72152" y1="67568" x2="72152" y2="67568"/>
                        <a14:foregroundMark x1="72152" y1="19305" x2="72152" y2="19305"/>
                      </a14:backgroundRemoval>
                    </a14:imgEffect>
                  </a14:imgLayer>
                </a14:imgProps>
              </a:ext>
            </a:extLst>
          </a:blip>
          <a:srcRect t="45599" r="20471" b="22902"/>
          <a:stretch/>
        </p:blipFill>
        <p:spPr>
          <a:xfrm>
            <a:off x="5687274" y="2819765"/>
            <a:ext cx="897777" cy="58289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4FBAE3-F54A-45C9-AFDE-2F0CB30263D7}"/>
              </a:ext>
            </a:extLst>
          </p:cNvPr>
          <p:cNvCxnSpPr/>
          <p:nvPr/>
        </p:nvCxnSpPr>
        <p:spPr>
          <a:xfrm>
            <a:off x="7201989" y="1036320"/>
            <a:ext cx="0" cy="67926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EDC6ABE-DB6F-4346-A978-ED5B03CEF60C}"/>
              </a:ext>
            </a:extLst>
          </p:cNvPr>
          <p:cNvSpPr txBox="1"/>
          <p:nvPr/>
        </p:nvSpPr>
        <p:spPr>
          <a:xfrm>
            <a:off x="6818812" y="1100666"/>
            <a:ext cx="53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11107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273764-8D28-4A95-B7A8-678BFA993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6" y="873760"/>
            <a:ext cx="8736251" cy="488357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Understand the influence rotation around the filament has on the melting speed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Understand the influence force and rotation has on the melting speed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Understand the influence filament diameter has on melting speed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Understand viscous heating has on energy consumption during printing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8A71B-B908-4F79-83D6-74C71436132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5C7C4F-3B73-4F25-8084-754D1550EC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7FD57C-9E5B-4C00-8689-751F04DF8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project milestones</a:t>
            </a:r>
          </a:p>
        </p:txBody>
      </p:sp>
    </p:spTree>
    <p:extLst>
      <p:ext uri="{BB962C8B-B14F-4D97-AF65-F5344CB8AC3E}">
        <p14:creationId xmlns:p14="http://schemas.microsoft.com/office/powerpoint/2010/main" val="2185343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C85368-6C92-4835-9588-805787096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6" y="873760"/>
            <a:ext cx="4700369" cy="488357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Concept: </a:t>
            </a:r>
            <a:r>
              <a:rPr lang="en-US" dirty="0"/>
              <a:t>Melt plastic rod of varying diameters at various rotational speeds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Observation: </a:t>
            </a:r>
            <a:r>
              <a:rPr lang="en-US" dirty="0"/>
              <a:t>Amount of melted material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Material: PA 101</a:t>
            </a:r>
          </a:p>
          <a:p>
            <a:pPr lvl="1"/>
            <a:r>
              <a:rPr lang="en-US" sz="1400" dirty="0"/>
              <a:t>Diameter: 3.175 mm, 4.6725 mm and 6.35 mm</a:t>
            </a:r>
          </a:p>
          <a:p>
            <a:pPr marL="27432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Rotational speed range: 0 RPM – 7250 RPM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505FF-3417-41A2-BE0B-18496573B5D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5CE6B-CA3D-48ED-BCCD-4EE17DD57D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314644F-127B-41FB-ABF9-3CBD6670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experiments – Proof of concept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E2D377-F51E-483F-9245-297065DAC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305" b="75676" l="7595" r="72152">
                        <a14:foregroundMark x1="57595" y1="20463" x2="57595" y2="20463"/>
                        <a14:foregroundMark x1="60759" y1="73359" x2="60759" y2="73359"/>
                        <a14:foregroundMark x1="57595" y1="75676" x2="57595" y2="75676"/>
                        <a14:foregroundMark x1="72152" y1="67568" x2="72152" y2="67568"/>
                        <a14:foregroundMark x1="72152" y1="19305" x2="72152" y2="19305"/>
                      </a14:backgroundRemoval>
                    </a14:imgEffect>
                  </a14:imgLayer>
                </a14:imgProps>
              </a:ext>
            </a:extLst>
          </a:blip>
          <a:srcRect t="14834" r="20471" b="54401"/>
          <a:stretch/>
        </p:blipFill>
        <p:spPr>
          <a:xfrm>
            <a:off x="6144871" y="2844002"/>
            <a:ext cx="897777" cy="5693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016E1A-7FF3-474E-8EF1-BCE2F38227B9}"/>
              </a:ext>
            </a:extLst>
          </p:cNvPr>
          <p:cNvSpPr/>
          <p:nvPr/>
        </p:nvSpPr>
        <p:spPr>
          <a:xfrm>
            <a:off x="6540083" y="2284030"/>
            <a:ext cx="1261872" cy="21396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79159-8151-4534-ADCD-04789173D1C7}"/>
              </a:ext>
            </a:extLst>
          </p:cNvPr>
          <p:cNvSpPr/>
          <p:nvPr/>
        </p:nvSpPr>
        <p:spPr>
          <a:xfrm>
            <a:off x="5682833" y="4428297"/>
            <a:ext cx="3072384" cy="288036"/>
          </a:xfrm>
          <a:prstGeom prst="rect">
            <a:avLst/>
          </a:prstGeom>
          <a:solidFill>
            <a:srgbClr val="660000"/>
          </a:solidFill>
          <a:ln>
            <a:solidFill>
              <a:srgbClr val="66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B438A2-539E-45CE-B46D-18E5FDE7BDD0}"/>
                  </a:ext>
                </a:extLst>
              </p:cNvPr>
              <p:cNvSpPr txBox="1"/>
              <p:nvPr/>
            </p:nvSpPr>
            <p:spPr>
              <a:xfrm>
                <a:off x="6588089" y="4438505"/>
                <a:ext cx="1261872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35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bed</m:t>
                          </m:r>
                        </m:sub>
                      </m:sSub>
                      <m:r>
                        <a:rPr lang="en-US" sz="135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35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280°</m:t>
                      </m:r>
                      <m:r>
                        <m:rPr>
                          <m:sty m:val="p"/>
                        </m:rPr>
                        <a:rPr lang="en-US" sz="135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US" sz="135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B438A2-539E-45CE-B46D-18E5FDE7B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089" y="4438505"/>
                <a:ext cx="1261872" cy="3000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F13F6DC-7672-4969-BE18-6573D4AD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305" b="75676" l="7595" r="72152">
                        <a14:foregroundMark x1="57595" y1="20463" x2="57595" y2="20463"/>
                        <a14:foregroundMark x1="60759" y1="73359" x2="60759" y2="73359"/>
                        <a14:foregroundMark x1="57595" y1="75676" x2="57595" y2="75676"/>
                        <a14:foregroundMark x1="72152" y1="67568" x2="72152" y2="67568"/>
                        <a14:foregroundMark x1="72152" y1="19305" x2="72152" y2="19305"/>
                      </a14:backgroundRemoval>
                    </a14:imgEffect>
                  </a14:imgLayer>
                </a14:imgProps>
              </a:ext>
            </a:extLst>
          </a:blip>
          <a:srcRect t="45599" r="20471" b="22902"/>
          <a:stretch/>
        </p:blipFill>
        <p:spPr>
          <a:xfrm>
            <a:off x="6139201" y="3413321"/>
            <a:ext cx="897777" cy="5828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CD5E01-57EF-4873-8C52-B3DE7ADDA500}"/>
                  </a:ext>
                </a:extLst>
              </p:cNvPr>
              <p:cNvSpPr txBox="1"/>
              <p:nvPr/>
            </p:nvSpPr>
            <p:spPr>
              <a:xfrm>
                <a:off x="5091916" y="3105031"/>
                <a:ext cx="1379023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ea typeface="Cambria Math" panose="02040503050406030204" pitchFamily="18" charset="0"/>
                  </a:rPr>
                  <a:t>Rotational Speed (</a:t>
                </a:r>
                <a14:m>
                  <m:oMath xmlns:m="http://schemas.openxmlformats.org/officeDocument/2006/math">
                    <m:r>
                      <a:rPr lang="en-US" sz="13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350" dirty="0"/>
                  <a:t>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CD5E01-57EF-4873-8C52-B3DE7ADDA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916" y="3105031"/>
                <a:ext cx="1379023" cy="507831"/>
              </a:xfrm>
              <a:prstGeom prst="rect">
                <a:avLst/>
              </a:prstGeom>
              <a:blipFill>
                <a:blip r:embed="rId5"/>
                <a:stretch>
                  <a:fillRect t="-1190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4A3B0E27-132C-4CC9-9178-1C897793DBE0}"/>
              </a:ext>
            </a:extLst>
          </p:cNvPr>
          <p:cNvSpPr/>
          <p:nvPr/>
        </p:nvSpPr>
        <p:spPr>
          <a:xfrm>
            <a:off x="7016714" y="1793405"/>
            <a:ext cx="308610" cy="403482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6D8000-77DA-4702-9565-EA2E67412D90}"/>
                  </a:ext>
                </a:extLst>
              </p:cNvPr>
              <p:cNvSpPr txBox="1"/>
              <p:nvPr/>
            </p:nvSpPr>
            <p:spPr>
              <a:xfrm>
                <a:off x="6470939" y="1313575"/>
                <a:ext cx="1379023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ea typeface="Cambria Math" panose="02040503050406030204" pitchFamily="18" charset="0"/>
                  </a:rPr>
                  <a:t>Normal Stress on Rod (</a:t>
                </a:r>
                <a14:m>
                  <m:oMath xmlns:m="http://schemas.openxmlformats.org/officeDocument/2006/math">
                    <m:r>
                      <a:rPr lang="en-US" sz="13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350" dirty="0"/>
                  <a:t>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6D8000-77DA-4702-9565-EA2E67412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939" y="1313575"/>
                <a:ext cx="1379023" cy="507831"/>
              </a:xfrm>
              <a:prstGeom prst="rect">
                <a:avLst/>
              </a:prstGeom>
              <a:blipFill>
                <a:blip r:embed="rId6"/>
                <a:stretch>
                  <a:fillRect t="-1190" r="-442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05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F5483-28D7-46BD-A673-B9F20179A02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484E9-6B6D-4402-99EE-5533F9D538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C061F-BDFC-414F-84A4-328A9BA0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 up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4CDFEE5E-4D9A-4815-9E61-204418924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25"/>
          <a:stretch/>
        </p:blipFill>
        <p:spPr>
          <a:xfrm>
            <a:off x="1919492" y="855406"/>
            <a:ext cx="5269175" cy="5062365"/>
          </a:xfr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702503-5782-4711-8DEE-DD7EE9EC5BA4}"/>
              </a:ext>
            </a:extLst>
          </p:cNvPr>
          <p:cNvCxnSpPr>
            <a:cxnSpLocks/>
          </p:cNvCxnSpPr>
          <p:nvPr/>
        </p:nvCxnSpPr>
        <p:spPr>
          <a:xfrm flipH="1">
            <a:off x="4685814" y="3483143"/>
            <a:ext cx="2235225" cy="2561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5434CF2-EECE-4CB9-B5EB-2E8760BEB62A}"/>
              </a:ext>
            </a:extLst>
          </p:cNvPr>
          <p:cNvCxnSpPr>
            <a:cxnSpLocks/>
          </p:cNvCxnSpPr>
          <p:nvPr/>
        </p:nvCxnSpPr>
        <p:spPr>
          <a:xfrm flipH="1">
            <a:off x="4861694" y="4060035"/>
            <a:ext cx="2059345" cy="5168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6D5085-539D-460F-9AC2-6F08F4FA41E9}"/>
              </a:ext>
            </a:extLst>
          </p:cNvPr>
          <p:cNvCxnSpPr>
            <a:cxnSpLocks/>
          </p:cNvCxnSpPr>
          <p:nvPr/>
        </p:nvCxnSpPr>
        <p:spPr>
          <a:xfrm flipH="1">
            <a:off x="4780039" y="2036706"/>
            <a:ext cx="1870896" cy="521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8726861-5894-471D-8B95-B541711CBBF1}"/>
              </a:ext>
            </a:extLst>
          </p:cNvPr>
          <p:cNvCxnSpPr>
            <a:cxnSpLocks/>
          </p:cNvCxnSpPr>
          <p:nvPr/>
        </p:nvCxnSpPr>
        <p:spPr>
          <a:xfrm>
            <a:off x="2536723" y="4576844"/>
            <a:ext cx="1473969" cy="3584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3B533C1-ED2C-425E-9DD1-1057A907AB4D}"/>
              </a:ext>
            </a:extLst>
          </p:cNvPr>
          <p:cNvSpPr txBox="1"/>
          <p:nvPr/>
        </p:nvSpPr>
        <p:spPr>
          <a:xfrm>
            <a:off x="808397" y="4325544"/>
            <a:ext cx="175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Heated bed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DDA9CB-4029-4326-908C-8C02E563C222}"/>
              </a:ext>
            </a:extLst>
          </p:cNvPr>
          <p:cNvSpPr txBox="1"/>
          <p:nvPr/>
        </p:nvSpPr>
        <p:spPr>
          <a:xfrm>
            <a:off x="6699866" y="3837587"/>
            <a:ext cx="251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Guide for filament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AED973-ADF4-4A49-B9BA-AEA892385A2C}"/>
              </a:ext>
            </a:extLst>
          </p:cNvPr>
          <p:cNvSpPr txBox="1"/>
          <p:nvPr/>
        </p:nvSpPr>
        <p:spPr>
          <a:xfrm>
            <a:off x="6250854" y="3228162"/>
            <a:ext cx="251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Filament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3C7440-6F18-4D8F-A553-4608AFBE35FF}"/>
              </a:ext>
            </a:extLst>
          </p:cNvPr>
          <p:cNvSpPr txBox="1"/>
          <p:nvPr/>
        </p:nvSpPr>
        <p:spPr>
          <a:xfrm>
            <a:off x="6433918" y="1783906"/>
            <a:ext cx="251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CNC router motor</a:t>
            </a:r>
          </a:p>
        </p:txBody>
      </p:sp>
    </p:spTree>
    <p:extLst>
      <p:ext uri="{BB962C8B-B14F-4D97-AF65-F5344CB8AC3E}">
        <p14:creationId xmlns:p14="http://schemas.microsoft.com/office/powerpoint/2010/main" val="28755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TowerAssembly_lowres">
            <a:hlinkClick r:id="" action="ppaction://media"/>
            <a:extLst>
              <a:ext uri="{FF2B5EF4-FFF2-40B4-BE49-F238E27FC236}">
                <a16:creationId xmlns:a16="http://schemas.microsoft.com/office/drawing/2014/main" id="{702ADB28-4252-4542-AAF6-C79451F00DA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240" r="10761"/>
          <a:stretch/>
        </p:blipFill>
        <p:spPr>
          <a:xfrm>
            <a:off x="5024820" y="2472684"/>
            <a:ext cx="3735722" cy="22125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F93A4-6C21-400B-AF24-0C807909B38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3CDA4-F0D8-41BE-8304-E28DABE475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EE2F852-21C1-43D3-AEE9-F7B63BD31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study results 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94CA4B7-74FF-4150-8838-CDEF0E9F6C66}"/>
              </a:ext>
            </a:extLst>
          </p:cNvPr>
          <p:cNvSpPr txBox="1">
            <a:spLocks/>
          </p:cNvSpPr>
          <p:nvPr/>
        </p:nvSpPr>
        <p:spPr>
          <a:xfrm>
            <a:off x="332325" y="1082461"/>
            <a:ext cx="8818358" cy="9255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100000"/>
              <a:buFont typeface="Wingdings" charset="2"/>
              <a:buChar char="§"/>
              <a:defRPr sz="18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indent="-18288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charset="2"/>
              <a:buChar char="-"/>
              <a:defRPr sz="16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594360" indent="-13716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803275" indent="-117475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86868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90000"/>
              <a:buFont typeface="Arial"/>
              <a:buNone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dirty="0"/>
              <a:t>Larger RPM = More melting</a:t>
            </a:r>
          </a:p>
          <a:p>
            <a:pPr marL="0" indent="0" algn="ctr">
              <a:buFont typeface="Wingdings" charset="2"/>
              <a:buNone/>
            </a:pPr>
            <a:r>
              <a:rPr lang="en-US" dirty="0"/>
              <a:t>Larger filament diameter = More melting</a:t>
            </a:r>
          </a:p>
          <a:p>
            <a:pPr marL="0" indent="0">
              <a:buFont typeface="Wingdings" charset="2"/>
              <a:buNone/>
            </a:pP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098DADB-026D-48C0-BE4D-0C370A726A0B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5"/>
          <a:stretch>
            <a:fillRect/>
          </a:stretch>
        </p:blipFill>
        <p:spPr>
          <a:xfrm>
            <a:off x="383458" y="2008004"/>
            <a:ext cx="4319587" cy="335357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ABDB14-AE23-4D80-8248-0EC3E23B6E33}"/>
              </a:ext>
            </a:extLst>
          </p:cNvPr>
          <p:cNvSpPr txBox="1"/>
          <p:nvPr/>
        </p:nvSpPr>
        <p:spPr>
          <a:xfrm>
            <a:off x="5624932" y="4904380"/>
            <a:ext cx="26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Force = 15.45 N</a:t>
            </a:r>
          </a:p>
        </p:txBody>
      </p:sp>
    </p:spTree>
    <p:extLst>
      <p:ext uri="{BB962C8B-B14F-4D97-AF65-F5344CB8AC3E}">
        <p14:creationId xmlns:p14="http://schemas.microsoft.com/office/powerpoint/2010/main" val="239089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CC25BF-DB33-4F8C-85C6-5FFF7681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Upgrade current experimental set up to eliminate variations due to vibration</a:t>
            </a:r>
          </a:p>
          <a:p>
            <a:pPr lvl="1"/>
            <a:r>
              <a:rPr lang="en-US" dirty="0"/>
              <a:t>Reach 20,000RPMs</a:t>
            </a:r>
          </a:p>
          <a:p>
            <a:pPr lvl="1"/>
            <a:endParaRPr lang="en-US" dirty="0"/>
          </a:p>
          <a:p>
            <a:r>
              <a:rPr lang="en-US" dirty="0"/>
              <a:t>Study the influence of printing forces on print speeds with rotation</a:t>
            </a:r>
          </a:p>
          <a:p>
            <a:endParaRPr lang="en-US" dirty="0"/>
          </a:p>
          <a:p>
            <a:r>
              <a:rPr lang="en-US" dirty="0"/>
              <a:t>Conduct study on other materials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D6CBCF-83AE-435B-93BD-AC207DF3194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33EC1-2F56-4256-BB18-C3B81B8FB8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3481A6-695F-4943-B59C-201D832D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 – Existing set up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D9BC6CF0-29F4-4352-85D6-18E296E7CB1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 rotWithShape="1">
          <a:blip r:embed="rId2"/>
          <a:srcRect t="7625"/>
          <a:stretch/>
        </p:blipFill>
        <p:spPr>
          <a:xfrm>
            <a:off x="4633913" y="1240470"/>
            <a:ext cx="4319587" cy="4150047"/>
          </a:xfrm>
        </p:spPr>
      </p:pic>
    </p:spTree>
    <p:extLst>
      <p:ext uri="{BB962C8B-B14F-4D97-AF65-F5344CB8AC3E}">
        <p14:creationId xmlns:p14="http://schemas.microsoft.com/office/powerpoint/2010/main" val="3933296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2FB200-4AB0-4CAC-8EDD-998B4E8FE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7" y="873760"/>
            <a:ext cx="4850902" cy="4883574"/>
          </a:xfrm>
        </p:spPr>
        <p:txBody>
          <a:bodyPr>
            <a:normAutofit/>
          </a:bodyPr>
          <a:lstStyle/>
          <a:p>
            <a:r>
              <a:rPr lang="en-US" sz="1600" dirty="0"/>
              <a:t>Even with low production times, desktop 3D printer sales continually increase at a rapid pace</a:t>
            </a:r>
          </a:p>
          <a:p>
            <a:endParaRPr lang="en-US" sz="1600" dirty="0"/>
          </a:p>
          <a:p>
            <a:r>
              <a:rPr lang="en-US" sz="1600" dirty="0"/>
              <a:t>Decreasing printing time with a viscous heating system would ultimately increase attention. 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/>
              <a:t>Average Price of Hobbyist FFF 3D Printer = $1,000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2000" dirty="0">
                <a:highlight>
                  <a:srgbClr val="00FF00"/>
                </a:highlight>
              </a:rPr>
              <a:t>~$750 Million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87A32-B89D-4254-82A4-AA44B27583C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DF579E-7667-4139-8EF0-3BBB92E8F5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6F5C9E-820A-43D0-B196-2FFD4392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Commercialization Capabilities </a:t>
            </a: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9CBEA146-949D-4378-A088-9214D6726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335" y="2094738"/>
            <a:ext cx="3497364" cy="2983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010B98-D37E-46E8-89A5-6EC22E7DBCAA}"/>
                  </a:ext>
                </a:extLst>
              </p:cNvPr>
              <p:cNvSpPr txBox="1"/>
              <p:nvPr/>
            </p:nvSpPr>
            <p:spPr>
              <a:xfrm>
                <a:off x="5556757" y="1531770"/>
                <a:ext cx="2359742" cy="66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𝐔𝐧𝐢𝐭𝐬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𝐬𝐨𝐥𝐝</m:t>
                          </m:r>
                        </m:num>
                        <m:den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𝐲𝐞𝐚𝐫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010B98-D37E-46E8-89A5-6EC22E7DB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757" y="1531770"/>
                <a:ext cx="2359742" cy="665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7C74C0-DDE0-4577-91B0-F764E68FD87A}"/>
              </a:ext>
            </a:extLst>
          </p:cNvPr>
          <p:cNvCxnSpPr/>
          <p:nvPr/>
        </p:nvCxnSpPr>
        <p:spPr>
          <a:xfrm flipV="1">
            <a:off x="3439886" y="2438400"/>
            <a:ext cx="4781005" cy="990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254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804737"/>
      </p:ext>
    </p:extLst>
  </p:cSld>
  <p:clrMapOvr>
    <a:masterClrMapping/>
  </p:clrMapOvr>
</p:sld>
</file>

<file path=ppt/theme/theme1.xml><?xml version="1.0" encoding="utf-8"?>
<a:theme xmlns:a="http://schemas.openxmlformats.org/drawingml/2006/main" name="PEC Master">
  <a:themeElements>
    <a:clrScheme name="PEC Color Palette">
      <a:dk1>
        <a:sysClr val="windowText" lastClr="000000"/>
      </a:dk1>
      <a:lt1>
        <a:sysClr val="window" lastClr="FFFFFF"/>
      </a:lt1>
      <a:dk2>
        <a:srgbClr val="B70101"/>
      </a:dk2>
      <a:lt2>
        <a:srgbClr val="E7D9C1"/>
      </a:lt2>
      <a:accent1>
        <a:srgbClr val="660000"/>
      </a:accent1>
      <a:accent2>
        <a:srgbClr val="990000"/>
      </a:accent2>
      <a:accent3>
        <a:srgbClr val="AC0809"/>
      </a:accent3>
      <a:accent4>
        <a:srgbClr val="C8C5BB"/>
      </a:accent4>
      <a:accent5>
        <a:srgbClr val="CACCBD"/>
      </a:accent5>
      <a:accent6>
        <a:srgbClr val="DDDAC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8112117C-44F4-456F-88F5-088B5524106E}" vid="{B97163B2-9930-4960-AB5A-15B9D6317D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4169BFA647F46AFD83AC315BA3D63" ma:contentTypeVersion="2" ma:contentTypeDescription="Create a new document." ma:contentTypeScope="" ma:versionID="1e082cca3ee483550df9574b12722cdd">
  <xsd:schema xmlns:xsd="http://www.w3.org/2001/XMLSchema" xmlns:xs="http://www.w3.org/2001/XMLSchema" xmlns:p="http://schemas.microsoft.com/office/2006/metadata/properties" xmlns:ns2="7f430909-d647-4341-b1df-7fc84fb9b34a" targetNamespace="http://schemas.microsoft.com/office/2006/metadata/properties" ma:root="true" ma:fieldsID="c28dca4cd5bfe63dd7bd5933b9e4a07a" ns2:_="">
    <xsd:import namespace="7f430909-d647-4341-b1df-7fc84fb9b3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430909-d647-4341-b1df-7fc84fb9b3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BB58A1B-EC1F-4A71-BD03-08A44CE0055B}"/>
</file>

<file path=customXml/itemProps2.xml><?xml version="1.0" encoding="utf-8"?>
<ds:datastoreItem xmlns:ds="http://schemas.openxmlformats.org/officeDocument/2006/customXml" ds:itemID="{0744E3BE-07FB-4D63-BC6F-30572A3A5B9D}"/>
</file>

<file path=customXml/itemProps3.xml><?xml version="1.0" encoding="utf-8"?>
<ds:datastoreItem xmlns:ds="http://schemas.openxmlformats.org/officeDocument/2006/customXml" ds:itemID="{7AACB700-38A4-44D4-A636-E4176CD341E9}"/>
</file>

<file path=docProps/app.xml><?xml version="1.0" encoding="utf-8"?>
<Properties xmlns="http://schemas.openxmlformats.org/officeDocument/2006/extended-properties" xmlns:vt="http://schemas.openxmlformats.org/officeDocument/2006/docPropsVTypes">
  <Template>PEC_Template_2016_July_4x3</Template>
  <TotalTime>6622</TotalTime>
  <Words>421</Words>
  <Application>Microsoft Office PowerPoint</Application>
  <PresentationFormat>On-screen Show (4:3)</PresentationFormat>
  <Paragraphs>91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Symbol</vt:lpstr>
      <vt:lpstr>Wingdings</vt:lpstr>
      <vt:lpstr>PEC Master</vt:lpstr>
      <vt:lpstr>PowerPoint Presentation</vt:lpstr>
      <vt:lpstr>Accelerating FFF Printing via Viscous Heating</vt:lpstr>
      <vt:lpstr>Implementation of Additive Manufacturing (AM) within industry</vt:lpstr>
      <vt:lpstr>Traditional Fused Filament Fabrication (FFF) process</vt:lpstr>
      <vt:lpstr>Current market for desktop 3D printers</vt:lpstr>
      <vt:lpstr>Bottleneck of FFF </vt:lpstr>
      <vt:lpstr>Proposed solution to accelerate melting</vt:lpstr>
      <vt:lpstr>Proposed project milestones</vt:lpstr>
      <vt:lpstr>Preliminary experiments – Proof of concept </vt:lpstr>
      <vt:lpstr>Experimental set up</vt:lpstr>
      <vt:lpstr>Preliminary study results </vt:lpstr>
      <vt:lpstr>Future plan – Existing set up</vt:lpstr>
      <vt:lpstr>Commercialization Capabilities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Allen Roman</dc:creator>
  <cp:keywords/>
  <dc:description/>
  <cp:lastModifiedBy>Allen Roman</cp:lastModifiedBy>
  <cp:revision>66</cp:revision>
  <cp:lastPrinted>2016-01-08T20:38:02Z</cp:lastPrinted>
  <dcterms:created xsi:type="dcterms:W3CDTF">2021-10-30T19:18:33Z</dcterms:created>
  <dcterms:modified xsi:type="dcterms:W3CDTF">2022-02-18T21:52:06Z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0x010100DDE4169BFA647F46AFD83AC315BA3D63</vt:lpwstr>
  </property>
</Properties>
</file>